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sldIdLst>
    <p:sldId id="276" r:id="rId2"/>
    <p:sldId id="277" r:id="rId3"/>
    <p:sldId id="278" r:id="rId4"/>
    <p:sldId id="270" r:id="rId5"/>
    <p:sldId id="271" r:id="rId6"/>
    <p:sldId id="272" r:id="rId7"/>
    <p:sldId id="279" r:id="rId8"/>
    <p:sldId id="27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6CD"/>
    <a:srgbClr val="74ECA0"/>
    <a:srgbClr val="1CEF4F"/>
    <a:srgbClr val="FBF37D"/>
    <a:srgbClr val="F8F149"/>
    <a:srgbClr val="97FA46"/>
    <a:srgbClr val="86DB3E"/>
    <a:srgbClr val="09DB43"/>
    <a:srgbClr val="75F184"/>
    <a:srgbClr val="FFF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362F28D-2D99-2C4C-9699-84788DD084A7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AD0F72-A0CA-4E41-95BA-715D2215F6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64BC-F634-A54E-9CC2-A8BB55EE75C4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9CCF-2DB7-2F48-99C4-0B3B4222B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8EBA-867E-EB48-A763-A3FE905ABDF9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3186-D4B2-524C-BE38-14723635C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46F-C1CC-BD44-B901-600D91B9E37F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7DFF-5FDE-4A42-B12F-77AD08D2E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E91D-F77A-1440-8393-2CA0C0377F96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8E5D-2F21-7D4A-8B0F-556BE95FC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CAB8-2373-F64C-8BE6-824A88E9D687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A657-390A-C745-BFB0-7314FA25B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2936-E6E9-4C46-B51C-047990CC5DFC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F7FD-14B8-D147-9EA3-A6D77A8F6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B37C-7FD9-1941-84CD-50BD60AAC4C2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3B84-4D2F-BE48-8DB3-3F4017051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CBD0-B714-E346-81FB-3B7C13D81B9C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C35F-7C1E-7940-BBB7-BA3DCD11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04B-7C1C-934E-833B-92ABFABE25D0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6D5-3F0A-1345-8E9F-A093EC562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AA98-A76F-BD42-ADD0-3D784C9243D3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4D56-91C3-3B45-9886-A7B430ED9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5FC9F20-C2F0-A344-9935-D0ACF1D783E6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5E442B0-0945-5E49-900F-1AB9B88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0820" y="5065941"/>
            <a:ext cx="266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© Jessica Hall (Miss </a:t>
            </a:r>
            <a:r>
              <a:rPr lang="en-US" sz="1200" dirty="0" err="1" smtClean="0">
                <a:latin typeface="Century Gothic"/>
                <a:cs typeface="Century Gothic"/>
              </a:rPr>
              <a:t>Señorita</a:t>
            </a:r>
            <a:r>
              <a:rPr lang="en-US" sz="1200" dirty="0" smtClean="0">
                <a:latin typeface="Century Gothic"/>
                <a:cs typeface="Century Gothic"/>
              </a:rPr>
              <a:t>) 2014</a:t>
            </a:r>
            <a:endParaRPr lang="en-US" sz="1200" dirty="0">
              <a:latin typeface="Century Gothic"/>
              <a:cs typeface="Century Gothic"/>
            </a:endParaRPr>
          </a:p>
        </p:txBody>
      </p:sp>
      <p:pic>
        <p:nvPicPr>
          <p:cNvPr id="2" name="Picture 1" descr="cov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1"/>
          <a:stretch/>
        </p:blipFill>
        <p:spPr>
          <a:xfrm>
            <a:off x="0" y="0"/>
            <a:ext cx="9144000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8533" y="6377802"/>
            <a:ext cx="266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© Jessica Hall (Miss </a:t>
            </a:r>
            <a:r>
              <a:rPr lang="en-US" sz="1200" dirty="0" err="1" smtClean="0">
                <a:latin typeface="Century Gothic"/>
                <a:cs typeface="Century Gothic"/>
              </a:rPr>
              <a:t>Señorita</a:t>
            </a:r>
            <a:r>
              <a:rPr lang="en-US" sz="1200" dirty="0" smtClean="0">
                <a:latin typeface="Century Gothic"/>
                <a:cs typeface="Century Gothic"/>
              </a:rPr>
              <a:t>) 2014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56133" cy="9482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Noteworthy Light"/>
                <a:cs typeface="Noteworthy Light"/>
              </a:rPr>
              <a:t>What is the Indirect Object?</a:t>
            </a:r>
            <a:endParaRPr lang="en-US" b="1" dirty="0">
              <a:solidFill>
                <a:schemeClr val="accent1"/>
              </a:solidFill>
              <a:latin typeface="Noteworthy Light"/>
              <a:cs typeface="Noteworthy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48268"/>
            <a:ext cx="8856132" cy="56726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Arial"/>
              <a:buChar char="•"/>
            </a:pPr>
            <a:r>
              <a:rPr lang="en-US" sz="3900" dirty="0" smtClean="0"/>
              <a:t>The Indirect Object tells </a:t>
            </a:r>
            <a:r>
              <a:rPr lang="en-US" sz="3900" b="1" u="sng" dirty="0" smtClean="0"/>
              <a:t>to whom</a:t>
            </a:r>
            <a:r>
              <a:rPr lang="en-US" sz="3900" dirty="0" smtClean="0"/>
              <a:t> or </a:t>
            </a:r>
            <a:r>
              <a:rPr lang="en-US" sz="3900" b="1" u="sng" dirty="0" smtClean="0"/>
              <a:t>for whom</a:t>
            </a:r>
            <a:r>
              <a:rPr lang="en-US" sz="3900" dirty="0" smtClean="0"/>
              <a:t> the action of the verb is performed.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79613" y="3157538"/>
            <a:ext cx="946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orbel" charset="0"/>
              </a:rPr>
              <a:t>Ana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70200" y="3157538"/>
            <a:ext cx="1206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orbel" charset="0"/>
                <a:cs typeface="Corbel" charset="0"/>
              </a:rPr>
              <a:t>gives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63988" y="3157538"/>
            <a:ext cx="195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orbel" charset="0"/>
                <a:cs typeface="Corbel" charset="0"/>
              </a:rPr>
              <a:t>the book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83263" y="3157538"/>
            <a:ext cx="1690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orbel" charset="0"/>
                <a:cs typeface="Corbel" charset="0"/>
              </a:rPr>
              <a:t>to Juan.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65300" y="3665538"/>
            <a:ext cx="125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7F1"/>
                </a:solidFill>
                <a:latin typeface="Corbel" charset="0"/>
                <a:cs typeface="Corbel" charset="0"/>
              </a:rPr>
              <a:t>subject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21013" y="3665538"/>
            <a:ext cx="84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orbel" charset="0"/>
                <a:cs typeface="Corbel" charset="0"/>
              </a:rPr>
              <a:t>verb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71913" y="3665538"/>
            <a:ext cx="2043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8000"/>
                </a:solidFill>
                <a:latin typeface="Corbel" charset="0"/>
                <a:cs typeface="Corbel" charset="0"/>
              </a:rPr>
              <a:t>direct object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15025" y="3665538"/>
            <a:ext cx="231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660066"/>
                </a:solidFill>
                <a:latin typeface="Corbel" charset="0"/>
                <a:cs typeface="Corbel" charset="0"/>
              </a:rPr>
              <a:t>indirect object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79613" y="4511675"/>
            <a:ext cx="946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orbel" charset="0"/>
              </a:rPr>
              <a:t>Ana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70200" y="4511675"/>
            <a:ext cx="120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orbel" charset="0"/>
                <a:cs typeface="Corbel" charset="0"/>
              </a:rPr>
              <a:t>gives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63988" y="4511675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orbel" charset="0"/>
                <a:cs typeface="Corbel" charset="0"/>
              </a:rPr>
              <a:t>Juan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73638" y="4511675"/>
            <a:ext cx="2012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orbel" charset="0"/>
                <a:cs typeface="Corbel" charset="0"/>
              </a:rPr>
              <a:t>the book.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765300" y="4991100"/>
            <a:ext cx="125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7F1"/>
                </a:solidFill>
                <a:latin typeface="Corbel" charset="0"/>
                <a:cs typeface="Corbel" charset="0"/>
              </a:rPr>
              <a:t>subject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28950" y="4991100"/>
            <a:ext cx="84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orbel" charset="0"/>
                <a:cs typeface="Corbel" charset="0"/>
              </a:rPr>
              <a:t>verb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71913" y="4991100"/>
            <a:ext cx="1312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660066"/>
                </a:solidFill>
                <a:latin typeface="Corbel" charset="0"/>
                <a:cs typeface="Corbel" charset="0"/>
              </a:rPr>
              <a:t>indirect </a:t>
            </a:r>
          </a:p>
          <a:p>
            <a:pPr algn="ctr" eaLnBrk="1" hangingPunct="1"/>
            <a:r>
              <a:rPr lang="en-US" sz="2800" dirty="0">
                <a:solidFill>
                  <a:srgbClr val="660066"/>
                </a:solidFill>
                <a:latin typeface="Corbel" charset="0"/>
                <a:cs typeface="Corbel" charset="0"/>
              </a:rPr>
              <a:t>object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30788" y="4991100"/>
            <a:ext cx="204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8000"/>
                </a:solidFill>
                <a:latin typeface="Corbel" charset="0"/>
                <a:cs typeface="Corbel" charset="0"/>
              </a:rPr>
              <a:t>direct object</a:t>
            </a:r>
          </a:p>
        </p:txBody>
      </p:sp>
    </p:spTree>
    <p:extLst>
      <p:ext uri="{BB962C8B-B14F-4D97-AF65-F5344CB8AC3E}">
        <p14:creationId xmlns:p14="http://schemas.microsoft.com/office/powerpoint/2010/main" val="17838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60"/>
                            </p:stCondLst>
                            <p:childTnLst>
                              <p:par>
                                <p:cTn id="29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20"/>
                            </p:stCondLst>
                            <p:childTnLst>
                              <p:par>
                                <p:cTn id="41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40"/>
                            </p:stCondLst>
                            <p:childTnLst>
                              <p:par>
                                <p:cTn id="47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40"/>
                            </p:stCondLst>
                            <p:childTnLst>
                              <p:par>
                                <p:cTn id="59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40"/>
                            </p:stCondLst>
                            <p:childTnLst>
                              <p:par>
                                <p:cTn id="65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0DD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0A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C33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709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0DD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0A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709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C33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5" grpId="0"/>
      <p:bldP spid="26" grpId="0"/>
      <p:bldP spid="27" grpId="0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8533" y="6377802"/>
            <a:ext cx="266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© Jessica Hall (Miss </a:t>
            </a:r>
            <a:r>
              <a:rPr lang="en-US" sz="1200" dirty="0" err="1" smtClean="0">
                <a:latin typeface="Century Gothic"/>
                <a:cs typeface="Century Gothic"/>
              </a:rPr>
              <a:t>Señorita</a:t>
            </a:r>
            <a:r>
              <a:rPr lang="en-US" sz="1200" dirty="0" smtClean="0">
                <a:latin typeface="Century Gothic"/>
                <a:cs typeface="Century Gothic"/>
              </a:rPr>
              <a:t>) 2014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56133" cy="9482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4C600"/>
                </a:solidFill>
                <a:latin typeface="Noteworthy Light"/>
                <a:cs typeface="Noteworthy Light"/>
              </a:rPr>
              <a:t>What is the Indirect Object Pronoun?</a:t>
            </a:r>
            <a:endParaRPr lang="en-US" b="1" dirty="0">
              <a:solidFill>
                <a:srgbClr val="94C600"/>
              </a:solidFill>
              <a:latin typeface="Noteworthy Light"/>
              <a:cs typeface="Noteworthy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48268"/>
            <a:ext cx="8856132" cy="56726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Arial"/>
              <a:buChar char="•"/>
            </a:pPr>
            <a:r>
              <a:rPr lang="en-US" sz="3900" dirty="0" smtClean="0"/>
              <a:t>The Indirect Object Pronoun is when you replace words with “</a:t>
            </a:r>
            <a:r>
              <a:rPr lang="en-US" sz="3900" b="1" u="sng" dirty="0" smtClean="0"/>
              <a:t>me</a:t>
            </a:r>
            <a:r>
              <a:rPr lang="en-US" sz="3900" dirty="0" smtClean="0"/>
              <a:t>”, “</a:t>
            </a:r>
            <a:r>
              <a:rPr lang="en-US" sz="3900" b="1" u="sng" dirty="0" smtClean="0"/>
              <a:t>you</a:t>
            </a:r>
            <a:r>
              <a:rPr lang="en-US" sz="3900" dirty="0" smtClean="0"/>
              <a:t>”, “</a:t>
            </a:r>
            <a:r>
              <a:rPr lang="en-US" sz="3900" b="1" u="sng" dirty="0" smtClean="0"/>
              <a:t>it</a:t>
            </a:r>
            <a:r>
              <a:rPr lang="en-US" sz="3900" dirty="0" smtClean="0"/>
              <a:t>”, “</a:t>
            </a:r>
            <a:r>
              <a:rPr lang="en-US" sz="3900" b="1" u="sng" dirty="0" smtClean="0"/>
              <a:t>her</a:t>
            </a:r>
            <a:r>
              <a:rPr lang="en-US" sz="3900" dirty="0" smtClean="0"/>
              <a:t>”, “</a:t>
            </a:r>
            <a:r>
              <a:rPr lang="en-US" sz="3900" b="1" u="sng" dirty="0" smtClean="0"/>
              <a:t>him</a:t>
            </a:r>
            <a:r>
              <a:rPr lang="en-US" sz="3900" dirty="0" smtClean="0"/>
              <a:t>”, “</a:t>
            </a:r>
            <a:r>
              <a:rPr lang="en-US" sz="3900" b="1" u="sng" dirty="0" smtClean="0"/>
              <a:t>us</a:t>
            </a:r>
            <a:r>
              <a:rPr lang="en-US" sz="3900" dirty="0" smtClean="0"/>
              <a:t>” or “</a:t>
            </a:r>
            <a:r>
              <a:rPr lang="en-US" sz="3900" b="1" u="sng" dirty="0" smtClean="0"/>
              <a:t>them</a:t>
            </a:r>
            <a:r>
              <a:rPr lang="en-US" sz="3900" dirty="0" smtClean="0"/>
              <a:t>”.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79613" y="3157538"/>
            <a:ext cx="946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7F1"/>
                </a:solidFill>
                <a:latin typeface="Corbel" charset="0"/>
              </a:rPr>
              <a:t>Ana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70200" y="3157538"/>
            <a:ext cx="1206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FF"/>
                </a:solidFill>
                <a:latin typeface="Corbel" charset="0"/>
                <a:cs typeface="Corbel" charset="0"/>
              </a:rPr>
              <a:t>gives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10200" y="3157538"/>
            <a:ext cx="2011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8000"/>
                </a:solidFill>
                <a:latin typeface="Corbel" charset="0"/>
                <a:cs typeface="Corbel" charset="0"/>
              </a:rPr>
              <a:t>the </a:t>
            </a:r>
            <a:r>
              <a:rPr lang="en-US" sz="3600" dirty="0" smtClean="0">
                <a:solidFill>
                  <a:srgbClr val="008000"/>
                </a:solidFill>
                <a:latin typeface="Corbel" charset="0"/>
                <a:cs typeface="Corbel" charset="0"/>
              </a:rPr>
              <a:t>book.</a:t>
            </a:r>
            <a:endParaRPr lang="en-US" sz="3600" dirty="0">
              <a:solidFill>
                <a:srgbClr val="008000"/>
              </a:solidFill>
              <a:latin typeface="Corbel" charset="0"/>
              <a:cs typeface="Corbe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65300" y="3665538"/>
            <a:ext cx="125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7F1"/>
                </a:solidFill>
                <a:latin typeface="Corbel" charset="0"/>
                <a:cs typeface="Corbel" charset="0"/>
              </a:rPr>
              <a:t>subject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21013" y="3665538"/>
            <a:ext cx="84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orbel" charset="0"/>
                <a:cs typeface="Corbel" charset="0"/>
              </a:rPr>
              <a:t>verb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12967" y="3665538"/>
            <a:ext cx="2043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8000"/>
                </a:solidFill>
                <a:latin typeface="Corbel" charset="0"/>
                <a:cs typeface="Corbel" charset="0"/>
              </a:rPr>
              <a:t>direct object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99010" y="3665538"/>
            <a:ext cx="1313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660066"/>
                </a:solidFill>
                <a:latin typeface="Corbel" charset="0"/>
                <a:cs typeface="Corbel" charset="0"/>
              </a:rPr>
              <a:t>indirect </a:t>
            </a:r>
            <a:endParaRPr lang="en-US" sz="2800" dirty="0" smtClean="0">
              <a:solidFill>
                <a:srgbClr val="660066"/>
              </a:solidFill>
              <a:latin typeface="Corbel" charset="0"/>
              <a:cs typeface="Corbel" charset="0"/>
            </a:endParaRPr>
          </a:p>
          <a:p>
            <a:pPr algn="ctr" eaLnBrk="1" hangingPunct="1"/>
            <a:r>
              <a:rPr lang="en-US" sz="2800" dirty="0" smtClean="0">
                <a:solidFill>
                  <a:srgbClr val="660066"/>
                </a:solidFill>
                <a:latin typeface="Corbel" charset="0"/>
                <a:cs typeface="Corbel" charset="0"/>
              </a:rPr>
              <a:t>object</a:t>
            </a:r>
            <a:endParaRPr lang="en-US" sz="2800" dirty="0">
              <a:solidFill>
                <a:srgbClr val="660066"/>
              </a:solidFill>
              <a:latin typeface="Corbel" charset="0"/>
              <a:cs typeface="Corbe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79613" y="4511675"/>
            <a:ext cx="1135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07F1"/>
                </a:solidFill>
                <a:latin typeface="Corbel" charset="0"/>
              </a:rPr>
              <a:t>They</a:t>
            </a:r>
            <a:endParaRPr lang="en-US" sz="3600" dirty="0">
              <a:solidFill>
                <a:srgbClr val="FF07F1"/>
              </a:solidFill>
              <a:latin typeface="Corbel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07909" y="4511675"/>
            <a:ext cx="89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FF"/>
                </a:solidFill>
                <a:latin typeface="Corbel" charset="0"/>
                <a:cs typeface="Corbel" charset="0"/>
              </a:rPr>
              <a:t>buy</a:t>
            </a:r>
            <a:endParaRPr lang="en-US" sz="3600" dirty="0">
              <a:solidFill>
                <a:srgbClr val="0000FF"/>
              </a:solidFill>
              <a:latin typeface="Corbel" charset="0"/>
              <a:cs typeface="Corbe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35929" y="4511675"/>
            <a:ext cx="1284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8000"/>
                </a:solidFill>
                <a:latin typeface="Corbel" charset="0"/>
                <a:cs typeface="Corbel" charset="0"/>
              </a:rPr>
              <a:t>a</a:t>
            </a:r>
            <a:r>
              <a:rPr lang="en-US" sz="3600" dirty="0" smtClean="0">
                <a:solidFill>
                  <a:srgbClr val="008000"/>
                </a:solidFill>
                <a:latin typeface="Corbel" charset="0"/>
                <a:cs typeface="Corbel" charset="0"/>
              </a:rPr>
              <a:t> gift.</a:t>
            </a:r>
            <a:endParaRPr lang="en-US" sz="3600" dirty="0">
              <a:solidFill>
                <a:srgbClr val="008000"/>
              </a:solidFill>
              <a:latin typeface="Corbel" charset="0"/>
              <a:cs typeface="Corbel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765300" y="4991100"/>
            <a:ext cx="125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7F1"/>
                </a:solidFill>
                <a:latin typeface="Corbel" charset="0"/>
                <a:cs typeface="Corbel" charset="0"/>
              </a:rPr>
              <a:t>subject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28950" y="4991100"/>
            <a:ext cx="84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orbel" charset="0"/>
                <a:cs typeface="Corbel" charset="0"/>
              </a:rPr>
              <a:t>verb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71913" y="4991100"/>
            <a:ext cx="1312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660066"/>
                </a:solidFill>
                <a:latin typeface="Corbel" charset="0"/>
                <a:cs typeface="Corbel" charset="0"/>
              </a:rPr>
              <a:t>indirect </a:t>
            </a:r>
          </a:p>
          <a:p>
            <a:pPr algn="ctr" eaLnBrk="1" hangingPunct="1"/>
            <a:r>
              <a:rPr lang="en-US" sz="2800" dirty="0">
                <a:solidFill>
                  <a:srgbClr val="660066"/>
                </a:solidFill>
                <a:latin typeface="Corbel" charset="0"/>
                <a:cs typeface="Corbel" charset="0"/>
              </a:rPr>
              <a:t>object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30788" y="4991100"/>
            <a:ext cx="204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8000"/>
                </a:solidFill>
                <a:latin typeface="Corbel" charset="0"/>
                <a:cs typeface="Corbel" charset="0"/>
              </a:rPr>
              <a:t>direct object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00538" y="3159125"/>
            <a:ext cx="1065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660066"/>
                </a:solidFill>
                <a:latin typeface="Corbel" charset="0"/>
                <a:cs typeface="Corbel" charset="0"/>
              </a:rPr>
              <a:t>Juan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37063" y="3159125"/>
            <a:ext cx="919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660066"/>
                </a:solidFill>
                <a:latin typeface="Corbel" charset="0"/>
                <a:cs typeface="Corbel" charset="0"/>
              </a:rPr>
              <a:t>him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42980" y="4511894"/>
            <a:ext cx="82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660066"/>
                </a:solidFill>
                <a:latin typeface="Corbel" charset="0"/>
                <a:cs typeface="Corbel" charset="0"/>
              </a:rPr>
              <a:t>her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22914" y="4511675"/>
            <a:ext cx="113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660066"/>
                </a:solidFill>
                <a:latin typeface="Corbel" charset="0"/>
                <a:cs typeface="Corbel" charset="0"/>
              </a:rPr>
              <a:t>Lupe</a:t>
            </a:r>
          </a:p>
        </p:txBody>
      </p:sp>
    </p:spTree>
    <p:extLst>
      <p:ext uri="{BB962C8B-B14F-4D97-AF65-F5344CB8AC3E}">
        <p14:creationId xmlns:p14="http://schemas.microsoft.com/office/powerpoint/2010/main" val="6208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6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8" grpId="0"/>
      <p:bldP spid="39" grpId="0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40820" y="5065941"/>
            <a:ext cx="266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© Jessica Hall (Miss </a:t>
            </a:r>
            <a:r>
              <a:rPr lang="en-US" sz="1200" dirty="0" err="1" smtClean="0">
                <a:latin typeface="Century Gothic"/>
                <a:cs typeface="Century Gothic"/>
              </a:rPr>
              <a:t>Señorita</a:t>
            </a:r>
            <a:r>
              <a:rPr lang="en-US" sz="1200" dirty="0" smtClean="0">
                <a:latin typeface="Century Gothic"/>
                <a:cs typeface="Century Gothic"/>
              </a:rPr>
              <a:t>) 2014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532" y="982134"/>
            <a:ext cx="8873069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Underline the Indirect Object in each sentence below.</a:t>
            </a: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4000" dirty="0" smtClean="0"/>
              <a:t>¿</a:t>
            </a:r>
            <a:r>
              <a:rPr lang="en-US" sz="4000" dirty="0" err="1" smtClean="0"/>
              <a:t>Quién</a:t>
            </a:r>
            <a:r>
              <a:rPr lang="en-US" sz="4000" dirty="0" smtClean="0"/>
              <a:t> </a:t>
            </a:r>
            <a:r>
              <a:rPr lang="en-US" sz="4000" dirty="0" err="1" smtClean="0"/>
              <a:t>tiene</a:t>
            </a:r>
            <a:endParaRPr lang="en-US" sz="4000" dirty="0" smtClean="0"/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4000" dirty="0" smtClean="0"/>
              <a:t>Luisa no </a:t>
            </a:r>
            <a:r>
              <a:rPr lang="en-US" sz="4000" dirty="0" err="1" smtClean="0"/>
              <a:t>compra</a:t>
            </a:r>
            <a:endParaRPr lang="en-US" sz="4000" dirty="0" smtClean="0"/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4000" dirty="0" err="1" smtClean="0"/>
              <a:t>Yo</a:t>
            </a:r>
            <a:r>
              <a:rPr lang="en-US" sz="4000" dirty="0" smtClean="0"/>
              <a:t> </a:t>
            </a:r>
            <a:r>
              <a:rPr lang="en-US" sz="4000" dirty="0" err="1" smtClean="0"/>
              <a:t>escribo</a:t>
            </a:r>
            <a:endParaRPr lang="en-US" sz="4000" dirty="0" smtClean="0"/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4000" dirty="0" err="1" smtClean="0"/>
              <a:t>Ellos</a:t>
            </a:r>
            <a:r>
              <a:rPr lang="en-US" sz="4000" dirty="0" smtClean="0"/>
              <a:t> </a:t>
            </a:r>
            <a:r>
              <a:rPr lang="en-US" sz="4000" dirty="0" err="1" smtClean="0"/>
              <a:t>leen</a:t>
            </a:r>
            <a:endParaRPr lang="en-US" sz="4000" dirty="0" smtClean="0"/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4000" dirty="0" err="1" smtClean="0"/>
              <a:t>Nosotros</a:t>
            </a:r>
            <a:r>
              <a:rPr lang="en-US" sz="4000" dirty="0" smtClean="0"/>
              <a:t> </a:t>
            </a:r>
            <a:r>
              <a:rPr lang="en-US" sz="4000" dirty="0" err="1" smtClean="0"/>
              <a:t>lavamos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533" y="0"/>
            <a:ext cx="8873068" cy="9821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Noteworthy Light"/>
                <a:cs typeface="Noteworthy Light"/>
              </a:rPr>
              <a:t>¡</a:t>
            </a:r>
            <a:r>
              <a:rPr lang="en-US" b="1" dirty="0" err="1" smtClean="0">
                <a:solidFill>
                  <a:schemeClr val="accent2"/>
                </a:solidFill>
                <a:latin typeface="Noteworthy Light"/>
                <a:cs typeface="Noteworthy Light"/>
              </a:rPr>
              <a:t>Practiquemos</a:t>
            </a:r>
            <a:r>
              <a:rPr lang="en-US" b="1" dirty="0" smtClean="0">
                <a:solidFill>
                  <a:schemeClr val="accent2"/>
                </a:solidFill>
                <a:latin typeface="Noteworthy Light"/>
                <a:cs typeface="Noteworthy Light"/>
              </a:rPr>
              <a:t>!</a:t>
            </a:r>
            <a:endParaRPr lang="en-US" b="1" dirty="0">
              <a:solidFill>
                <a:schemeClr val="accent2"/>
              </a:solidFill>
              <a:latin typeface="Noteworthy Light"/>
              <a:cs typeface="Noteworthy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3917" y="2320576"/>
            <a:ext cx="173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e</a:t>
            </a:r>
            <a:r>
              <a:rPr lang="en-US" sz="4000" dirty="0" smtClean="0">
                <a:latin typeface="+mn-lt"/>
              </a:rPr>
              <a:t>l </a:t>
            </a:r>
            <a:r>
              <a:rPr lang="en-US" sz="4000" dirty="0" err="1" smtClean="0">
                <a:latin typeface="+mn-lt"/>
              </a:rPr>
              <a:t>libro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645" y="3038176"/>
            <a:ext cx="2513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las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plumas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342" y="3783723"/>
            <a:ext cx="1805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+mn-lt"/>
              </a:rPr>
              <a:t>l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carta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109" y="4505119"/>
            <a:ext cx="3869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a los </a:t>
            </a:r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muchachos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1505" y="5240134"/>
            <a:ext cx="1704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+mn-lt"/>
              </a:rPr>
              <a:t>l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ropa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7985" y="2320576"/>
            <a:ext cx="246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para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 Juan?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8675" y="3028462"/>
            <a:ext cx="197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para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mí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812" y="3783723"/>
            <a:ext cx="3121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mis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 amigos.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4687" y="5240134"/>
            <a:ext cx="3083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para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ustedes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0840" y="4505119"/>
            <a:ext cx="173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el </a:t>
            </a:r>
            <a:r>
              <a:rPr lang="en-US" sz="4000" dirty="0" err="1" smtClean="0">
                <a:solidFill>
                  <a:srgbClr val="000000"/>
                </a:solidFill>
                <a:latin typeface="+mn-lt"/>
              </a:rPr>
              <a:t>libro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20" y="5065941"/>
            <a:ext cx="266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© Jessica Hall (Miss </a:t>
            </a:r>
            <a:r>
              <a:rPr lang="en-US" sz="1200" dirty="0" err="1" smtClean="0">
                <a:latin typeface="Century Gothic"/>
                <a:cs typeface="Century Gothic"/>
              </a:rPr>
              <a:t>Señorita</a:t>
            </a:r>
            <a:r>
              <a:rPr lang="en-US" sz="1200" dirty="0" smtClean="0">
                <a:latin typeface="Century Gothic"/>
                <a:cs typeface="Century Gothic"/>
              </a:rPr>
              <a:t>) 2014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" y="0"/>
            <a:ext cx="8856133" cy="1264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accent3"/>
                </a:solidFill>
                <a:latin typeface="Noteworthy Light"/>
                <a:ea typeface="+mj-ea"/>
                <a:cs typeface="Noteworthy Light"/>
              </a:rPr>
              <a:t>What are Indirect Object Pronouns in Spanish?</a:t>
            </a:r>
            <a:endParaRPr lang="en-US" sz="3400" b="1" dirty="0">
              <a:solidFill>
                <a:schemeClr val="accent3"/>
              </a:solidFill>
              <a:latin typeface="Noteworthy Light"/>
              <a:ea typeface="+mj-ea"/>
              <a:cs typeface="Noteworthy Ligh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741007"/>
              </p:ext>
            </p:extLst>
          </p:nvPr>
        </p:nvGraphicFramePr>
        <p:xfrm>
          <a:off x="135466" y="1128713"/>
          <a:ext cx="8856134" cy="455131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5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438">
                <a:tc>
                  <a:txBody>
                    <a:bodyPr/>
                    <a:lstStyle/>
                    <a:p>
                      <a:r>
                        <a:rPr lang="en-US" sz="4000" b="1" u="sng" dirty="0" smtClean="0"/>
                        <a:t>Me</a:t>
                      </a:r>
                      <a:r>
                        <a:rPr lang="en-US" sz="4000" dirty="0" smtClean="0"/>
                        <a:t> (</a:t>
                      </a:r>
                      <a:r>
                        <a:rPr lang="en-US" sz="4000" dirty="0" err="1" smtClean="0"/>
                        <a:t>yo</a:t>
                      </a:r>
                      <a:r>
                        <a:rPr lang="en-US" sz="4000" dirty="0" smtClean="0"/>
                        <a:t>) – </a:t>
                      </a:r>
                      <a:r>
                        <a:rPr lang="en-US" sz="4000" i="1" dirty="0" smtClean="0"/>
                        <a:t>for me, to me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u="sng" dirty="0" err="1" smtClean="0"/>
                        <a:t>Nos</a:t>
                      </a:r>
                      <a:r>
                        <a:rPr lang="en-US" sz="4000" dirty="0" smtClean="0"/>
                        <a:t> (</a:t>
                      </a:r>
                      <a:r>
                        <a:rPr lang="en-US" sz="4000" dirty="0" err="1" smtClean="0"/>
                        <a:t>nosotros</a:t>
                      </a:r>
                      <a:r>
                        <a:rPr lang="en-US" sz="4000" dirty="0" smtClean="0"/>
                        <a:t>) – </a:t>
                      </a:r>
                      <a:r>
                        <a:rPr lang="en-US" sz="4000" i="1" dirty="0" smtClean="0"/>
                        <a:t>for</a:t>
                      </a:r>
                      <a:r>
                        <a:rPr lang="en-US" sz="4000" i="1" baseline="0" dirty="0" smtClean="0"/>
                        <a:t> us, to us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166">
                <a:tc>
                  <a:txBody>
                    <a:bodyPr/>
                    <a:lstStyle/>
                    <a:p>
                      <a:r>
                        <a:rPr lang="en-US" sz="4000" b="1" u="sng" dirty="0" smtClean="0"/>
                        <a:t>Te</a:t>
                      </a:r>
                      <a:r>
                        <a:rPr lang="en-US" sz="4000" dirty="0" smtClean="0"/>
                        <a:t> (</a:t>
                      </a:r>
                      <a:r>
                        <a:rPr lang="en-US" sz="4000" dirty="0" err="1" smtClean="0"/>
                        <a:t>tú</a:t>
                      </a:r>
                      <a:r>
                        <a:rPr lang="en-US" sz="4000" dirty="0" smtClean="0"/>
                        <a:t>) – </a:t>
                      </a:r>
                      <a:r>
                        <a:rPr lang="en-US" sz="4000" i="1" dirty="0" smtClean="0"/>
                        <a:t>for you, to you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i="1" dirty="0" smtClean="0"/>
                        <a:t>Os (</a:t>
                      </a:r>
                      <a:r>
                        <a:rPr lang="en-US" sz="4000" i="1" dirty="0" err="1" smtClean="0"/>
                        <a:t>vosotros</a:t>
                      </a:r>
                      <a:r>
                        <a:rPr lang="en-US" sz="4000" i="1" dirty="0" smtClean="0"/>
                        <a:t>)</a:t>
                      </a:r>
                      <a:endParaRPr lang="en-US" sz="4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165">
                <a:tc>
                  <a:txBody>
                    <a:bodyPr/>
                    <a:lstStyle/>
                    <a:p>
                      <a:r>
                        <a:rPr lang="en-US" sz="4000" b="1" u="sng" dirty="0" smtClean="0"/>
                        <a:t>Le</a:t>
                      </a:r>
                      <a:r>
                        <a:rPr lang="en-US" sz="4000" dirty="0" smtClean="0"/>
                        <a:t>  (</a:t>
                      </a:r>
                      <a:r>
                        <a:rPr lang="en-US" sz="4000" dirty="0" err="1" smtClean="0"/>
                        <a:t>él</a:t>
                      </a:r>
                      <a:r>
                        <a:rPr lang="en-US" sz="4000" baseline="0" dirty="0" smtClean="0"/>
                        <a:t> &amp; </a:t>
                      </a:r>
                      <a:r>
                        <a:rPr lang="en-US" sz="4000" baseline="0" dirty="0" err="1" smtClean="0"/>
                        <a:t>ella</a:t>
                      </a:r>
                      <a:r>
                        <a:rPr lang="en-US" sz="4000" baseline="0" dirty="0" smtClean="0"/>
                        <a:t>) – </a:t>
                      </a:r>
                      <a:r>
                        <a:rPr lang="en-US" sz="4000" i="1" baseline="0" dirty="0" smtClean="0"/>
                        <a:t>for him/her, to him/her</a:t>
                      </a:r>
                      <a:endParaRPr lang="en-US" sz="4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u="sng" dirty="0" smtClean="0"/>
                        <a:t>Les</a:t>
                      </a:r>
                      <a:r>
                        <a:rPr lang="en-US" sz="4000" dirty="0" smtClean="0"/>
                        <a:t> (</a:t>
                      </a:r>
                      <a:r>
                        <a:rPr lang="en-US" sz="4000" dirty="0" err="1" smtClean="0"/>
                        <a:t>ellos</a:t>
                      </a:r>
                      <a:r>
                        <a:rPr lang="en-US" sz="4000" baseline="0" dirty="0" smtClean="0"/>
                        <a:t> &amp; </a:t>
                      </a:r>
                      <a:r>
                        <a:rPr lang="en-US" sz="4000" baseline="0" dirty="0" err="1" smtClean="0"/>
                        <a:t>ellas</a:t>
                      </a:r>
                      <a:r>
                        <a:rPr lang="en-US" sz="4000" baseline="0" dirty="0" smtClean="0"/>
                        <a:t>) – </a:t>
                      </a:r>
                      <a:r>
                        <a:rPr lang="en-US" sz="4000" i="1" baseline="0" dirty="0" smtClean="0"/>
                        <a:t>for them, to them</a:t>
                      </a:r>
                      <a:endParaRPr lang="en-US" sz="4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466" y="5840924"/>
            <a:ext cx="8856133" cy="677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dirty="0"/>
              <a:t>These are the pronouns that </a:t>
            </a:r>
            <a:r>
              <a:rPr lang="en-US" sz="3800" b="1" i="1" u="sng" dirty="0" err="1"/>
              <a:t>gustar</a:t>
            </a:r>
            <a:r>
              <a:rPr lang="en-US" sz="3800" dirty="0"/>
              <a:t> uses!</a:t>
            </a:r>
          </a:p>
        </p:txBody>
      </p:sp>
    </p:spTree>
    <p:extLst>
      <p:ext uri="{BB962C8B-B14F-4D97-AF65-F5344CB8AC3E}">
        <p14:creationId xmlns:p14="http://schemas.microsoft.com/office/powerpoint/2010/main" val="37065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40820" y="5065941"/>
            <a:ext cx="266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© Jessica Hall (Miss </a:t>
            </a:r>
            <a:r>
              <a:rPr lang="en-US" sz="1200" dirty="0" err="1" smtClean="0">
                <a:latin typeface="Century Gothic"/>
                <a:cs typeface="Century Gothic"/>
              </a:rPr>
              <a:t>Señorita</a:t>
            </a:r>
            <a:r>
              <a:rPr lang="en-US" sz="1200" dirty="0" smtClean="0">
                <a:latin typeface="Century Gothic"/>
                <a:cs typeface="Century Gothic"/>
              </a:rPr>
              <a:t>) 2014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533" y="948268"/>
            <a:ext cx="8873068" cy="568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Change the following people to their Indirect Object Pronouns.</a:t>
            </a:r>
          </a:p>
          <a:p>
            <a:pPr marL="742950" indent="-742950">
              <a:buClr>
                <a:schemeClr val="accent4"/>
              </a:buClr>
              <a:buFont typeface="+mj-lt"/>
              <a:buAutoNum type="arabicPeriod"/>
            </a:pPr>
            <a:r>
              <a:rPr lang="en-US" sz="4000" dirty="0" err="1" smtClean="0"/>
              <a:t>Ellos</a:t>
            </a:r>
            <a:r>
              <a:rPr lang="en-US" sz="4000" dirty="0" smtClean="0"/>
              <a:t>						</a:t>
            </a:r>
            <a:r>
              <a:rPr lang="en-US" sz="4000" dirty="0" smtClean="0">
                <a:solidFill>
                  <a:srgbClr val="909465"/>
                </a:solidFill>
              </a:rPr>
              <a:t>6.  </a:t>
            </a:r>
            <a:r>
              <a:rPr lang="en-US" sz="4000" dirty="0" smtClean="0"/>
              <a:t>la </a:t>
            </a:r>
            <a:r>
              <a:rPr lang="en-US" sz="4000" dirty="0" err="1" smtClean="0"/>
              <a:t>chica</a:t>
            </a:r>
            <a:endParaRPr lang="en-US" sz="2400" dirty="0" smtClean="0"/>
          </a:p>
          <a:p>
            <a:pPr marL="742950" indent="-742950">
              <a:buClr>
                <a:schemeClr val="accent4"/>
              </a:buClr>
              <a:buFont typeface="+mj-lt"/>
              <a:buAutoNum type="arabicPeriod"/>
            </a:pPr>
            <a:r>
              <a:rPr lang="en-US" sz="4000" dirty="0" smtClean="0"/>
              <a:t>El </a:t>
            </a:r>
            <a:r>
              <a:rPr lang="en-US" sz="4000" dirty="0" err="1" smtClean="0"/>
              <a:t>chico</a:t>
            </a:r>
            <a:r>
              <a:rPr lang="en-US" sz="4000" dirty="0" smtClean="0"/>
              <a:t>				</a:t>
            </a:r>
            <a:r>
              <a:rPr lang="en-US" sz="4000" dirty="0" smtClean="0">
                <a:solidFill>
                  <a:srgbClr val="909465"/>
                </a:solidFill>
              </a:rPr>
              <a:t>7.  </a:t>
            </a:r>
            <a:r>
              <a:rPr lang="en-US" sz="4000" dirty="0" smtClean="0"/>
              <a:t>Juan </a:t>
            </a:r>
            <a:r>
              <a:rPr lang="en-US" sz="4000" dirty="0" err="1" smtClean="0"/>
              <a:t>y</a:t>
            </a:r>
            <a:r>
              <a:rPr lang="en-US" sz="4000" dirty="0" smtClean="0"/>
              <a:t> </a:t>
            </a:r>
            <a:r>
              <a:rPr lang="en-US" sz="4000" dirty="0" err="1" smtClean="0"/>
              <a:t>Paco</a:t>
            </a:r>
            <a:endParaRPr lang="en-US" sz="2400" dirty="0" smtClean="0"/>
          </a:p>
          <a:p>
            <a:pPr marL="742950" indent="-742950">
              <a:buClr>
                <a:schemeClr val="accent4"/>
              </a:buClr>
              <a:buFont typeface="+mj-lt"/>
              <a:buAutoNum type="arabicPeriod"/>
            </a:pPr>
            <a:r>
              <a:rPr lang="en-US" sz="4000" dirty="0" err="1" smtClean="0"/>
              <a:t>Nosotros</a:t>
            </a:r>
            <a:r>
              <a:rPr lang="en-US" sz="4000" dirty="0" smtClean="0"/>
              <a:t>				</a:t>
            </a:r>
            <a:r>
              <a:rPr lang="en-US" sz="4000" dirty="0" smtClean="0">
                <a:solidFill>
                  <a:srgbClr val="909465"/>
                </a:solidFill>
              </a:rPr>
              <a:t>8.  </a:t>
            </a:r>
            <a:r>
              <a:rPr lang="en-US" sz="4000" dirty="0" smtClean="0"/>
              <a:t>Elisa</a:t>
            </a:r>
          </a:p>
          <a:p>
            <a:pPr marL="742950" indent="-742950">
              <a:buClr>
                <a:schemeClr val="accent4"/>
              </a:buClr>
              <a:buFont typeface="+mj-lt"/>
              <a:buAutoNum type="arabicPeriod"/>
            </a:pPr>
            <a:r>
              <a:rPr lang="en-US" sz="4000" dirty="0" err="1" smtClean="0"/>
              <a:t>Yo</a:t>
            </a:r>
            <a:r>
              <a:rPr lang="en-US" sz="4000" dirty="0" smtClean="0"/>
              <a:t>							</a:t>
            </a:r>
            <a:r>
              <a:rPr lang="en-US" sz="4000" dirty="0" smtClean="0">
                <a:solidFill>
                  <a:srgbClr val="909465"/>
                </a:solidFill>
              </a:rPr>
              <a:t>9.  </a:t>
            </a:r>
            <a:r>
              <a:rPr lang="en-US" sz="4000" dirty="0" smtClean="0"/>
              <a:t>Felipe</a:t>
            </a:r>
            <a:endParaRPr lang="en-US" sz="2400" dirty="0" smtClean="0"/>
          </a:p>
          <a:p>
            <a:pPr marL="742950" indent="-742950">
              <a:buClr>
                <a:schemeClr val="accent4"/>
              </a:buClr>
              <a:buFont typeface="+mj-lt"/>
              <a:buAutoNum type="arabicPeriod"/>
            </a:pPr>
            <a:r>
              <a:rPr lang="en-US" sz="4000" dirty="0" err="1" smtClean="0"/>
              <a:t>Tú</a:t>
            </a:r>
            <a:r>
              <a:rPr lang="en-US" sz="4000" dirty="0" smtClean="0"/>
              <a:t> 						</a:t>
            </a:r>
            <a:r>
              <a:rPr lang="en-US" sz="4000" dirty="0" smtClean="0">
                <a:solidFill>
                  <a:srgbClr val="909465"/>
                </a:solidFill>
              </a:rPr>
              <a:t>10.  </a:t>
            </a:r>
            <a:r>
              <a:rPr lang="en-US" sz="3900" dirty="0" smtClean="0"/>
              <a:t>Ana </a:t>
            </a:r>
            <a:r>
              <a:rPr lang="en-US" sz="3900" dirty="0" err="1" smtClean="0"/>
              <a:t>y</a:t>
            </a:r>
            <a:r>
              <a:rPr lang="en-US" sz="3900" dirty="0" smtClean="0"/>
              <a:t> </a:t>
            </a:r>
            <a:r>
              <a:rPr lang="en-US" sz="3900" dirty="0" err="1" smtClean="0"/>
              <a:t>yo</a:t>
            </a:r>
            <a:endParaRPr lang="en-US" sz="39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533" y="0"/>
            <a:ext cx="8873068" cy="94826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Noteworthy Light"/>
                <a:cs typeface="Noteworthy Light"/>
              </a:rPr>
              <a:t>¡</a:t>
            </a:r>
            <a:r>
              <a:rPr lang="en-US" b="1" dirty="0" err="1" smtClean="0">
                <a:solidFill>
                  <a:schemeClr val="accent4"/>
                </a:solidFill>
                <a:latin typeface="Noteworthy Light"/>
                <a:cs typeface="Noteworthy Light"/>
              </a:rPr>
              <a:t>Practiquemos</a:t>
            </a:r>
            <a:r>
              <a:rPr lang="en-US" b="1" dirty="0" smtClean="0">
                <a:solidFill>
                  <a:schemeClr val="accent4"/>
                </a:solidFill>
                <a:latin typeface="Noteworthy Light"/>
                <a:cs typeface="Noteworthy Light"/>
              </a:rPr>
              <a:t>!</a:t>
            </a:r>
            <a:endParaRPr lang="en-US" b="1" dirty="0">
              <a:solidFill>
                <a:schemeClr val="accent4"/>
              </a:solidFill>
              <a:latin typeface="Noteworthy Light"/>
              <a:cs typeface="Noteworthy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4114" y="2276901"/>
            <a:ext cx="72442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les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711067" y="3018653"/>
            <a:ext cx="55360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le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04808" y="3743472"/>
            <a:ext cx="97452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nos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87148" y="4469077"/>
            <a:ext cx="78328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me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04081" y="5193896"/>
            <a:ext cx="58015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628499" y="2276901"/>
            <a:ext cx="55360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le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97176" y="3018653"/>
            <a:ext cx="72442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les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33575" y="3743472"/>
            <a:ext cx="55360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le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1695" y="4469863"/>
            <a:ext cx="55360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le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14374" y="5193896"/>
            <a:ext cx="97452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nos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1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8533" y="6377802"/>
            <a:ext cx="266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© Jessica Hall (Miss </a:t>
            </a:r>
            <a:r>
              <a:rPr lang="en-US" sz="1200" dirty="0" err="1" smtClean="0">
                <a:latin typeface="Century Gothic"/>
                <a:cs typeface="Century Gothic"/>
              </a:rPr>
              <a:t>Señorita</a:t>
            </a:r>
            <a:r>
              <a:rPr lang="en-US" sz="1200" dirty="0" smtClean="0">
                <a:latin typeface="Century Gothic"/>
                <a:cs typeface="Century Gothic"/>
              </a:rPr>
              <a:t>) 2014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532" y="999067"/>
            <a:ext cx="8890001" cy="57065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5"/>
              </a:buClr>
              <a:buFont typeface="Arial"/>
              <a:buChar char="•"/>
            </a:pPr>
            <a:r>
              <a:rPr lang="en-US" sz="4000" dirty="0" smtClean="0"/>
              <a:t>Indirect Object Pronouns go </a:t>
            </a:r>
            <a:r>
              <a:rPr lang="en-US" sz="4000" b="1" u="sng" dirty="0" smtClean="0"/>
              <a:t>in front of</a:t>
            </a:r>
            <a:r>
              <a:rPr lang="en-US" sz="4000" dirty="0" smtClean="0"/>
              <a:t> the verb.</a:t>
            </a:r>
          </a:p>
          <a:p>
            <a:pPr>
              <a:buClr>
                <a:schemeClr val="accent5"/>
              </a:buClr>
              <a:buFont typeface="Arial"/>
              <a:buChar char="•"/>
            </a:pPr>
            <a:r>
              <a:rPr lang="en-US" sz="4000" dirty="0" smtClean="0"/>
              <a:t>¿</a:t>
            </a:r>
            <a:r>
              <a:rPr lang="en-US" sz="4000" dirty="0" err="1" smtClean="0"/>
              <a:t>Quién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532" y="0"/>
            <a:ext cx="8890001" cy="999067"/>
          </a:xfrm>
        </p:spPr>
        <p:txBody>
          <a:bodyPr>
            <a:noAutofit/>
          </a:bodyPr>
          <a:lstStyle/>
          <a:p>
            <a:r>
              <a:rPr lang="en-US" sz="4100" b="1" dirty="0" smtClean="0">
                <a:solidFill>
                  <a:schemeClr val="accent5"/>
                </a:solidFill>
                <a:latin typeface="Noteworthy Light"/>
                <a:cs typeface="Noteworthy Light"/>
              </a:rPr>
              <a:t>Where do Indirect Object Pronouns go?</a:t>
            </a:r>
            <a:endParaRPr lang="en-US" sz="4100" b="1" dirty="0">
              <a:solidFill>
                <a:schemeClr val="accent5"/>
              </a:solidFill>
              <a:latin typeface="Noteworthy Light"/>
              <a:cs typeface="Noteworthy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7016" y="2343879"/>
            <a:ext cx="2273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p</a:t>
            </a:r>
            <a:r>
              <a:rPr lang="en-US" sz="4000" dirty="0" err="1" smtClean="0">
                <a:latin typeface="+mn-lt"/>
              </a:rPr>
              <a:t>ara</a:t>
            </a:r>
            <a:r>
              <a:rPr lang="en-US" sz="4000" dirty="0" smtClean="0">
                <a:latin typeface="+mn-lt"/>
              </a:rPr>
              <a:t> Juan</a:t>
            </a:r>
            <a:endParaRPr lang="en-US" sz="4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8418" y="2326946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t</a:t>
            </a:r>
            <a:r>
              <a:rPr lang="en-US" sz="4000" dirty="0" err="1" smtClean="0">
                <a:latin typeface="+mn-lt"/>
              </a:rPr>
              <a:t>iene</a:t>
            </a:r>
            <a:r>
              <a:rPr lang="en-US" sz="4000" dirty="0" smtClean="0">
                <a:latin typeface="+mn-lt"/>
              </a:rPr>
              <a:t> el </a:t>
            </a:r>
            <a:r>
              <a:rPr lang="en-US" sz="4000" dirty="0" err="1" smtClean="0">
                <a:latin typeface="+mn-lt"/>
              </a:rPr>
              <a:t>libro</a:t>
            </a:r>
            <a:endParaRPr lang="en-US" sz="4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532" y="3058845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872" indent="-210312">
              <a:buClr>
                <a:schemeClr val="accent5"/>
              </a:buClr>
              <a:buFont typeface="Arial"/>
              <a:buChar char="•"/>
            </a:pPr>
            <a:r>
              <a:rPr lang="en-US" sz="4000" dirty="0" smtClean="0">
                <a:latin typeface="+mn-lt"/>
              </a:rPr>
              <a:t>Luisa no</a:t>
            </a:r>
            <a:endParaRPr lang="en-US" sz="4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4834" y="3058845"/>
            <a:ext cx="4299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c</a:t>
            </a:r>
            <a:r>
              <a:rPr lang="en-US" sz="4000" dirty="0" err="1" smtClean="0">
                <a:latin typeface="+mn-lt"/>
              </a:rPr>
              <a:t>ompra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las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plumas</a:t>
            </a:r>
            <a:endParaRPr lang="en-US" sz="4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9543" y="3058845"/>
            <a:ext cx="197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p</a:t>
            </a:r>
            <a:r>
              <a:rPr lang="en-US" sz="4000" dirty="0" err="1" smtClean="0">
                <a:latin typeface="+mn-lt"/>
              </a:rPr>
              <a:t>ara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mí</a:t>
            </a:r>
            <a:r>
              <a:rPr lang="en-US" sz="4000" dirty="0" smtClean="0">
                <a:latin typeface="+mn-lt"/>
              </a:rPr>
              <a:t>.</a:t>
            </a:r>
            <a:endParaRPr lang="en-US" sz="4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6161" y="2326946"/>
            <a:ext cx="57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1D86CD"/>
                </a:solidFill>
                <a:latin typeface="+mn-lt"/>
              </a:rPr>
              <a:t>le</a:t>
            </a:r>
            <a:endParaRPr lang="en-US" sz="4000" dirty="0">
              <a:solidFill>
                <a:srgbClr val="1D86CD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468" y="3800597"/>
            <a:ext cx="928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872" indent="-210312">
              <a:buClr>
                <a:schemeClr val="accent5"/>
              </a:buClr>
              <a:buFont typeface="Arial"/>
              <a:buChar char="•"/>
            </a:pPr>
            <a:r>
              <a:rPr lang="en-US" sz="4000" dirty="0" err="1" smtClean="0">
                <a:latin typeface="+mn-lt"/>
              </a:rPr>
              <a:t>Yo</a:t>
            </a:r>
            <a:endParaRPr lang="en-US" sz="4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09586" y="3051765"/>
            <a:ext cx="861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D86CD"/>
                </a:solidFill>
                <a:latin typeface="+mn-lt"/>
              </a:rPr>
              <a:t>m</a:t>
            </a:r>
            <a:r>
              <a:rPr lang="en-US" sz="4000" dirty="0" smtClean="0">
                <a:solidFill>
                  <a:srgbClr val="1D86CD"/>
                </a:solidFill>
                <a:latin typeface="+mn-lt"/>
              </a:rPr>
              <a:t>e</a:t>
            </a:r>
            <a:endParaRPr lang="en-US" sz="4000" dirty="0">
              <a:solidFill>
                <a:srgbClr val="1D86CD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6980" y="3811443"/>
            <a:ext cx="3517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+mn-lt"/>
              </a:rPr>
              <a:t>escribo</a:t>
            </a:r>
            <a:r>
              <a:rPr lang="en-US" sz="4000" dirty="0" smtClean="0">
                <a:latin typeface="+mn-lt"/>
              </a:rPr>
              <a:t> la </a:t>
            </a:r>
            <a:r>
              <a:rPr lang="en-US" sz="4000" dirty="0" err="1" smtClean="0">
                <a:latin typeface="+mn-lt"/>
              </a:rPr>
              <a:t>carta</a:t>
            </a:r>
            <a:endParaRPr lang="en-US" sz="4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0609" y="3800597"/>
            <a:ext cx="3121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a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mis</a:t>
            </a:r>
            <a:r>
              <a:rPr lang="en-US" sz="4000" dirty="0" smtClean="0">
                <a:latin typeface="+mn-lt"/>
              </a:rPr>
              <a:t> amigos.</a:t>
            </a:r>
            <a:endParaRPr lang="en-US" sz="4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3028" y="3759651"/>
            <a:ext cx="794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1D86CD"/>
                </a:solidFill>
                <a:latin typeface="+mn-lt"/>
              </a:rPr>
              <a:t>les</a:t>
            </a:r>
            <a:endParaRPr lang="en-US" sz="4000" dirty="0">
              <a:solidFill>
                <a:srgbClr val="1D86CD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468" y="4516014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872" indent="-210312">
              <a:buClr>
                <a:schemeClr val="accent5"/>
              </a:buClr>
              <a:buFont typeface="Arial"/>
              <a:buChar char="•"/>
            </a:pPr>
            <a:r>
              <a:rPr lang="en-US" sz="4000" dirty="0" err="1" smtClean="0">
                <a:latin typeface="+mn-lt"/>
              </a:rPr>
              <a:t>Ellos</a:t>
            </a:r>
            <a:endParaRPr lang="en-US" sz="4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6089" y="4525416"/>
            <a:ext cx="2773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l</a:t>
            </a:r>
            <a:r>
              <a:rPr lang="en-US" sz="4000" dirty="0" err="1" smtClean="0">
                <a:latin typeface="+mn-lt"/>
              </a:rPr>
              <a:t>een</a:t>
            </a:r>
            <a:r>
              <a:rPr lang="en-US" sz="4000" dirty="0" smtClean="0">
                <a:latin typeface="+mn-lt"/>
              </a:rPr>
              <a:t> el </a:t>
            </a:r>
            <a:r>
              <a:rPr lang="en-US" sz="4000" dirty="0" err="1" smtClean="0">
                <a:latin typeface="+mn-lt"/>
              </a:rPr>
              <a:t>libro</a:t>
            </a:r>
            <a:endParaRPr lang="en-US" sz="4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7506" y="4525416"/>
            <a:ext cx="2582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n-lt"/>
              </a:rPr>
              <a:t>a </a:t>
            </a:r>
            <a:r>
              <a:rPr lang="en-US" sz="4000" dirty="0" err="1" smtClean="0">
                <a:latin typeface="+mn-lt"/>
              </a:rPr>
              <a:t>nosotros</a:t>
            </a:r>
            <a:r>
              <a:rPr lang="en-US" sz="4000" dirty="0" smtClean="0">
                <a:latin typeface="+mn-lt"/>
              </a:rPr>
              <a:t>.</a:t>
            </a:r>
            <a:endParaRPr lang="en-US" sz="4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3275" y="4524905"/>
            <a:ext cx="963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1D86CD"/>
                </a:solidFill>
                <a:latin typeface="+mn-lt"/>
              </a:rPr>
              <a:t>nos</a:t>
            </a:r>
            <a:endParaRPr lang="en-US" sz="4000" dirty="0">
              <a:solidFill>
                <a:srgbClr val="1D86CD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299" y="5261983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872" indent="-210312">
              <a:buClr>
                <a:schemeClr val="accent5"/>
              </a:buClr>
              <a:buFont typeface="Arial"/>
              <a:buChar char="•"/>
            </a:pPr>
            <a:r>
              <a:rPr lang="en-US" sz="4000" dirty="0" err="1" smtClean="0">
                <a:latin typeface="+mn-lt"/>
              </a:rPr>
              <a:t>Nosotros</a:t>
            </a:r>
            <a:endParaRPr lang="en-US" sz="4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6844" y="5262885"/>
            <a:ext cx="3638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l</a:t>
            </a:r>
            <a:r>
              <a:rPr lang="en-US" sz="4000" dirty="0" err="1" smtClean="0">
                <a:latin typeface="+mn-lt"/>
              </a:rPr>
              <a:t>avamos</a:t>
            </a:r>
            <a:r>
              <a:rPr lang="en-US" sz="4000" dirty="0" smtClean="0">
                <a:latin typeface="+mn-lt"/>
              </a:rPr>
              <a:t> la </a:t>
            </a:r>
            <a:r>
              <a:rPr lang="en-US" sz="4000" dirty="0" err="1" smtClean="0">
                <a:latin typeface="+mn-lt"/>
              </a:rPr>
              <a:t>ropa</a:t>
            </a:r>
            <a:endParaRPr lang="en-US" sz="4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8552" y="5258669"/>
            <a:ext cx="171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p</a:t>
            </a:r>
            <a:r>
              <a:rPr lang="en-US" sz="4000" dirty="0" err="1" smtClean="0">
                <a:latin typeface="+mn-lt"/>
              </a:rPr>
              <a:t>ara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ti</a:t>
            </a:r>
            <a:r>
              <a:rPr lang="en-US" sz="4000" dirty="0" smtClean="0">
                <a:latin typeface="+mn-lt"/>
              </a:rPr>
              <a:t>.</a:t>
            </a:r>
            <a:endParaRPr lang="en-US" sz="4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6782" y="5252437"/>
            <a:ext cx="608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1D86CD"/>
                </a:solidFill>
                <a:latin typeface="+mn-lt"/>
              </a:rPr>
              <a:t>te</a:t>
            </a:r>
            <a:endParaRPr lang="en-US" sz="4000" dirty="0">
              <a:solidFill>
                <a:srgbClr val="1D86CD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1759" y="2342245"/>
            <a:ext cx="2273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trike="sngStrike" dirty="0" err="1">
                <a:latin typeface="+mn-lt"/>
              </a:rPr>
              <a:t>p</a:t>
            </a:r>
            <a:r>
              <a:rPr lang="en-US" sz="4000" strike="sngStrike" dirty="0" err="1" smtClean="0">
                <a:latin typeface="+mn-lt"/>
              </a:rPr>
              <a:t>ara</a:t>
            </a:r>
            <a:r>
              <a:rPr lang="en-US" sz="4000" strike="sngStrike" dirty="0" smtClean="0">
                <a:latin typeface="+mn-lt"/>
              </a:rPr>
              <a:t> Juan</a:t>
            </a:r>
            <a:endParaRPr lang="en-US" sz="4000" strike="sngStrike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9684" y="2343879"/>
            <a:ext cx="401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mbria"/>
                <a:cs typeface="Cambria"/>
              </a:rPr>
              <a:t>?</a:t>
            </a:r>
            <a:endParaRPr lang="en-US" sz="4000" dirty="0"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7170" y="3058845"/>
            <a:ext cx="197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trike="sngStrike" dirty="0" err="1">
                <a:latin typeface="+mn-lt"/>
              </a:rPr>
              <a:t>p</a:t>
            </a:r>
            <a:r>
              <a:rPr lang="en-US" sz="4000" strike="sngStrike" dirty="0" err="1" smtClean="0">
                <a:latin typeface="+mn-lt"/>
              </a:rPr>
              <a:t>ara</a:t>
            </a:r>
            <a:r>
              <a:rPr lang="en-US" sz="4000" strike="sngStrike" dirty="0" smtClean="0">
                <a:latin typeface="+mn-lt"/>
              </a:rPr>
              <a:t> </a:t>
            </a:r>
            <a:r>
              <a:rPr lang="en-US" sz="4000" strike="sngStrike" dirty="0" err="1" smtClean="0">
                <a:latin typeface="+mn-lt"/>
              </a:rPr>
              <a:t>mí</a:t>
            </a:r>
            <a:r>
              <a:rPr lang="en-US" sz="4000" strike="sngStrike" dirty="0" smtClean="0">
                <a:latin typeface="+mn-lt"/>
              </a:rPr>
              <a:t>.</a:t>
            </a:r>
            <a:endParaRPr lang="en-US" sz="4000" strike="sngStrike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8512" y="3796144"/>
            <a:ext cx="3121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trike="sngStrike" dirty="0">
                <a:latin typeface="+mn-lt"/>
              </a:rPr>
              <a:t>a</a:t>
            </a:r>
            <a:r>
              <a:rPr lang="en-US" sz="4000" strike="sngStrike" dirty="0" smtClean="0">
                <a:latin typeface="+mn-lt"/>
              </a:rPr>
              <a:t> </a:t>
            </a:r>
            <a:r>
              <a:rPr lang="en-US" sz="4000" strike="sngStrike" dirty="0" err="1" smtClean="0">
                <a:latin typeface="+mn-lt"/>
              </a:rPr>
              <a:t>mis</a:t>
            </a:r>
            <a:r>
              <a:rPr lang="en-US" sz="4000" strike="sngStrike" dirty="0" smtClean="0">
                <a:latin typeface="+mn-lt"/>
              </a:rPr>
              <a:t> amigos.</a:t>
            </a:r>
            <a:endParaRPr lang="en-US" sz="4000" strike="sngStrike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7506" y="4524905"/>
            <a:ext cx="2582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trike="sngStrike" dirty="0">
                <a:latin typeface="+mn-lt"/>
              </a:rPr>
              <a:t>a</a:t>
            </a:r>
            <a:r>
              <a:rPr lang="en-US" sz="4000" strike="sngStrike" dirty="0" smtClean="0">
                <a:latin typeface="+mn-lt"/>
              </a:rPr>
              <a:t> </a:t>
            </a:r>
            <a:r>
              <a:rPr lang="en-US" sz="4000" strike="sngStrike" dirty="0" err="1" smtClean="0">
                <a:latin typeface="+mn-lt"/>
              </a:rPr>
              <a:t>nosotros</a:t>
            </a:r>
            <a:r>
              <a:rPr lang="en-US" sz="4000" strike="sngStrike" dirty="0" smtClean="0">
                <a:latin typeface="+mn-lt"/>
              </a:rPr>
              <a:t>.</a:t>
            </a:r>
            <a:endParaRPr lang="en-US" sz="4000" strike="sngStrike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61104" y="5247586"/>
            <a:ext cx="171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trike="sngStrike" dirty="0" err="1">
                <a:latin typeface="+mn-lt"/>
              </a:rPr>
              <a:t>p</a:t>
            </a:r>
            <a:r>
              <a:rPr lang="en-US" sz="4000" strike="sngStrike" dirty="0" err="1" smtClean="0">
                <a:latin typeface="+mn-lt"/>
              </a:rPr>
              <a:t>ara</a:t>
            </a:r>
            <a:r>
              <a:rPr lang="en-US" sz="4000" strike="sngStrike" dirty="0" smtClean="0">
                <a:latin typeface="+mn-lt"/>
              </a:rPr>
              <a:t> </a:t>
            </a:r>
            <a:r>
              <a:rPr lang="en-US" sz="4000" strike="sngStrike" dirty="0" err="1" smtClean="0">
                <a:latin typeface="+mn-lt"/>
              </a:rPr>
              <a:t>ti</a:t>
            </a:r>
            <a:r>
              <a:rPr lang="en-US" sz="4000" strike="sngStrike" dirty="0" smtClean="0">
                <a:latin typeface="+mn-lt"/>
              </a:rPr>
              <a:t>.</a:t>
            </a:r>
            <a:endParaRPr lang="en-US" sz="4000" strike="sng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5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87E-6 -3.31172E-6 L -0.58189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4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2373E-6 -4.91894E-6 L 0.05517 0.000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 tmFilter="0,0; .5, 0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9188E-6 8.01297E-7 L -0.17991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334E-6 2.24178E-6 L -0.64088 0.00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4" y="6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4.81481E-6 L 0.08889 -0.0023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7627E-7 3.68226E-6 L -0.69275 0.0053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6" y="25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4.81481E-6 L 0.08889 -0.0023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11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57066 0.00047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23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4.81481E-6 L 0.08889 -0.00232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116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059 0 " pathEditMode="relative" ptsTypes="AA">
                                      <p:cBhvr>
                                        <p:cTn id="2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4.81481E-6 L 0.08889 -0.00232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116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 tmFilter="0,0; .5, 0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2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5" grpId="0"/>
      <p:bldP spid="5" grpId="1"/>
      <p:bldP spid="30" grpId="0"/>
      <p:bldP spid="30" grpId="1"/>
      <p:bldP spid="31" grpId="0"/>
      <p:bldP spid="31" grpId="1"/>
      <p:bldP spid="32" grpId="0"/>
      <p:bldP spid="32" grpId="1"/>
      <p:bldP spid="3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40820" y="5065941"/>
            <a:ext cx="266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© Jessica Hall (Miss </a:t>
            </a:r>
            <a:r>
              <a:rPr lang="en-US" sz="1200" dirty="0" err="1" smtClean="0">
                <a:latin typeface="Century Gothic"/>
                <a:cs typeface="Century Gothic"/>
              </a:rPr>
              <a:t>Señorita</a:t>
            </a:r>
            <a:r>
              <a:rPr lang="en-US" sz="1200" dirty="0" smtClean="0">
                <a:latin typeface="Century Gothic"/>
                <a:cs typeface="Century Gothic"/>
              </a:rPr>
              <a:t>) 2014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533" y="948267"/>
            <a:ext cx="8906934" cy="56557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dirty="0" smtClean="0"/>
              <a:t>Rewrite each sentence, changing the Indirect Object to its Pronoun, and put it in its correct spot in the sentence.  </a:t>
            </a:r>
          </a:p>
          <a:p>
            <a:pPr marL="742950" indent="-742950">
              <a:spcBef>
                <a:spcPts val="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Ellos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compran</a:t>
            </a:r>
            <a:r>
              <a:rPr lang="en-US" sz="4000" dirty="0" smtClean="0">
                <a:solidFill>
                  <a:schemeClr val="tx1"/>
                </a:solidFill>
              </a:rPr>
              <a:t> el </a:t>
            </a:r>
            <a:r>
              <a:rPr lang="en-US" sz="4000" dirty="0" err="1" smtClean="0">
                <a:solidFill>
                  <a:schemeClr val="tx1"/>
                </a:solidFill>
              </a:rPr>
              <a:t>billete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para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mí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>
              <a:spcBef>
                <a:spcPts val="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Yo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busco</a:t>
            </a:r>
            <a:r>
              <a:rPr lang="en-US" sz="4000" dirty="0" smtClean="0">
                <a:solidFill>
                  <a:schemeClr val="tx1"/>
                </a:solidFill>
              </a:rPr>
              <a:t> los </a:t>
            </a:r>
            <a:r>
              <a:rPr lang="en-US" sz="4000" dirty="0" err="1" smtClean="0">
                <a:solidFill>
                  <a:schemeClr val="tx1"/>
                </a:solidFill>
              </a:rPr>
              <a:t>papeles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para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ti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>
              <a:spcBef>
                <a:spcPts val="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Nosotros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damos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las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camisas</a:t>
            </a:r>
            <a:r>
              <a:rPr lang="en-US" sz="4000" dirty="0" smtClean="0">
                <a:solidFill>
                  <a:schemeClr val="tx1"/>
                </a:solidFill>
              </a:rPr>
              <a:t> a </a:t>
            </a:r>
            <a:r>
              <a:rPr lang="en-US" sz="4000" dirty="0" err="1" smtClean="0">
                <a:solidFill>
                  <a:schemeClr val="tx1"/>
                </a:solidFill>
              </a:rPr>
              <a:t>ellos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>
              <a:spcBef>
                <a:spcPts val="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Yo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compro</a:t>
            </a:r>
            <a:r>
              <a:rPr lang="en-US" sz="4000" dirty="0" smtClean="0">
                <a:solidFill>
                  <a:schemeClr val="tx1"/>
                </a:solidFill>
              </a:rPr>
              <a:t> el </a:t>
            </a:r>
            <a:r>
              <a:rPr lang="en-US" sz="4000" dirty="0" err="1" smtClean="0">
                <a:solidFill>
                  <a:schemeClr val="tx1"/>
                </a:solidFill>
              </a:rPr>
              <a:t>perro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para</a:t>
            </a:r>
            <a:r>
              <a:rPr lang="en-US" sz="4000" dirty="0" smtClean="0">
                <a:solidFill>
                  <a:schemeClr val="tx1"/>
                </a:solidFill>
              </a:rPr>
              <a:t> Juan.</a:t>
            </a:r>
          </a:p>
          <a:p>
            <a:pPr marL="742950" indent="-742950">
              <a:spcBef>
                <a:spcPts val="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Tú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preparas</a:t>
            </a:r>
            <a:r>
              <a:rPr lang="en-US" sz="4000" dirty="0" smtClean="0">
                <a:solidFill>
                  <a:schemeClr val="tx1"/>
                </a:solidFill>
              </a:rPr>
              <a:t> la </a:t>
            </a:r>
            <a:r>
              <a:rPr lang="en-US" sz="4000" dirty="0" err="1" smtClean="0">
                <a:solidFill>
                  <a:schemeClr val="tx1"/>
                </a:solidFill>
              </a:rPr>
              <a:t>cena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para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nosotros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>
              <a:spcBef>
                <a:spcPts val="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Ella </a:t>
            </a:r>
            <a:r>
              <a:rPr lang="en-US" sz="4000" dirty="0" err="1" smtClean="0">
                <a:solidFill>
                  <a:schemeClr val="tx1"/>
                </a:solidFill>
              </a:rPr>
              <a:t>busca</a:t>
            </a:r>
            <a:r>
              <a:rPr lang="en-US" sz="4000" dirty="0" smtClean="0">
                <a:solidFill>
                  <a:schemeClr val="tx1"/>
                </a:solidFill>
              </a:rPr>
              <a:t> los </a:t>
            </a:r>
            <a:r>
              <a:rPr lang="en-US" sz="4000" dirty="0" err="1" smtClean="0">
                <a:solidFill>
                  <a:schemeClr val="tx1"/>
                </a:solidFill>
              </a:rPr>
              <a:t>lentes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para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abuela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533" y="0"/>
            <a:ext cx="8906934" cy="94826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Noteworthy Light"/>
                <a:cs typeface="Noteworthy Light"/>
              </a:rPr>
              <a:t>¡</a:t>
            </a:r>
            <a:r>
              <a:rPr lang="en-US" b="1" dirty="0" err="1" smtClean="0">
                <a:solidFill>
                  <a:schemeClr val="accent6"/>
                </a:solidFill>
                <a:latin typeface="Noteworthy Light"/>
                <a:cs typeface="Noteworthy Light"/>
              </a:rPr>
              <a:t>Practiquemos</a:t>
            </a:r>
            <a:r>
              <a:rPr lang="en-US" b="1" dirty="0" smtClean="0">
                <a:solidFill>
                  <a:schemeClr val="accent6"/>
                </a:solidFill>
                <a:latin typeface="Noteworthy Light"/>
                <a:cs typeface="Noteworthy Light"/>
              </a:rPr>
              <a:t>!</a:t>
            </a:r>
            <a:endParaRPr lang="en-US" b="1" dirty="0">
              <a:solidFill>
                <a:schemeClr val="accent6"/>
              </a:solidFill>
              <a:latin typeface="Noteworthy Light"/>
              <a:cs typeface="Noteworthy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492" y="2845634"/>
            <a:ext cx="56071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Ellos</a:t>
            </a:r>
            <a:r>
              <a:rPr lang="en-US" sz="3600" dirty="0" smtClean="0"/>
              <a:t> me </a:t>
            </a:r>
            <a:r>
              <a:rPr lang="en-US" sz="3600" dirty="0" err="1" smtClean="0"/>
              <a:t>compran</a:t>
            </a:r>
            <a:r>
              <a:rPr lang="en-US" sz="3600" dirty="0" smtClean="0"/>
              <a:t> el </a:t>
            </a:r>
            <a:r>
              <a:rPr lang="en-US" sz="3600" dirty="0" err="1" smtClean="0"/>
              <a:t>billete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55492" y="3503273"/>
            <a:ext cx="481213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busco</a:t>
            </a:r>
            <a:r>
              <a:rPr lang="en-US" sz="3600" dirty="0" smtClean="0"/>
              <a:t> los </a:t>
            </a:r>
            <a:r>
              <a:rPr lang="en-US" sz="3600" dirty="0" err="1" smtClean="0"/>
              <a:t>papeles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55492" y="4153022"/>
            <a:ext cx="644982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Nosotros</a:t>
            </a:r>
            <a:r>
              <a:rPr lang="en-US" sz="3600" dirty="0" smtClean="0"/>
              <a:t> les </a:t>
            </a:r>
            <a:r>
              <a:rPr lang="en-US" sz="3600" dirty="0" err="1" smtClean="0"/>
              <a:t>damos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camisas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55492" y="4799353"/>
            <a:ext cx="4046901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Yo</a:t>
            </a:r>
            <a:r>
              <a:rPr lang="en-US" sz="3200" dirty="0" smtClean="0"/>
              <a:t> le </a:t>
            </a:r>
            <a:r>
              <a:rPr lang="en-US" sz="3200" dirty="0" err="1" smtClean="0"/>
              <a:t>compro</a:t>
            </a:r>
            <a:r>
              <a:rPr lang="en-US" sz="3200" dirty="0" smtClean="0"/>
              <a:t> el </a:t>
            </a:r>
            <a:r>
              <a:rPr lang="en-US" sz="3200" dirty="0" err="1" smtClean="0"/>
              <a:t>perro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55492" y="5384129"/>
            <a:ext cx="4418798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Tú</a:t>
            </a:r>
            <a:r>
              <a:rPr lang="en-US" sz="3200" dirty="0" smtClean="0"/>
              <a:t> </a:t>
            </a:r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preparas</a:t>
            </a:r>
            <a:r>
              <a:rPr lang="en-US" sz="3200" dirty="0" smtClean="0"/>
              <a:t> la </a:t>
            </a:r>
            <a:r>
              <a:rPr lang="en-US" sz="3200" dirty="0" err="1" smtClean="0"/>
              <a:t>cena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55492" y="5968905"/>
            <a:ext cx="466989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Ella le </a:t>
            </a:r>
            <a:r>
              <a:rPr lang="en-US" sz="3600" dirty="0" err="1" smtClean="0"/>
              <a:t>busca</a:t>
            </a:r>
            <a:r>
              <a:rPr lang="en-US" sz="3600" dirty="0" smtClean="0"/>
              <a:t> los </a:t>
            </a:r>
            <a:r>
              <a:rPr lang="en-US" sz="3600" dirty="0" err="1" smtClean="0"/>
              <a:t>lentes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0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543</TotalTime>
  <Words>508</Words>
  <Application>Microsoft Office PowerPoint</Application>
  <PresentationFormat>On-screen Show (4:3)</PresentationFormat>
  <Paragraphs>135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Bradley Hand ITC TT-Bold</vt:lpstr>
      <vt:lpstr>Cambria</vt:lpstr>
      <vt:lpstr>Century Gothic</vt:lpstr>
      <vt:lpstr>Corbel</vt:lpstr>
      <vt:lpstr>Noteworthy Light</vt:lpstr>
      <vt:lpstr>Rage Italic</vt:lpstr>
      <vt:lpstr>Sketchbook</vt:lpstr>
      <vt:lpstr>PowerPoint Presentation</vt:lpstr>
      <vt:lpstr>What is the Indirect Object?</vt:lpstr>
      <vt:lpstr>What is the Indirect Object Pronoun?</vt:lpstr>
      <vt:lpstr>¡Practiquemos!</vt:lpstr>
      <vt:lpstr>What are Indirect Object Pronouns in Spanish?</vt:lpstr>
      <vt:lpstr>¡Practiquemos!</vt:lpstr>
      <vt:lpstr>Where do Indirect Object Pronouns go?</vt:lpstr>
      <vt:lpstr>¡Practiquemos!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Object Pronouns</dc:title>
  <dc:creator>Jessica Hall</dc:creator>
  <cp:lastModifiedBy>Barnett, Monica</cp:lastModifiedBy>
  <cp:revision>96</cp:revision>
  <dcterms:created xsi:type="dcterms:W3CDTF">2013-01-26T21:32:35Z</dcterms:created>
  <dcterms:modified xsi:type="dcterms:W3CDTF">2018-05-04T11:15:40Z</dcterms:modified>
</cp:coreProperties>
</file>