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78" r:id="rId6"/>
    <p:sldId id="280" r:id="rId7"/>
    <p:sldId id="279" r:id="rId8"/>
    <p:sldId id="261" r:id="rId9"/>
    <p:sldId id="262" r:id="rId10"/>
    <p:sldId id="263" r:id="rId11"/>
    <p:sldId id="277" r:id="rId12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876FA-886F-4AD4-9E16-DDBC0E02149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28291-F1C4-4463-B688-9E16C6BA4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81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2B09B0D-A116-42C1-9E2D-9B7C2DB789FE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6BC2C85-9087-4B9A-B9B9-B60DE98CB7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C2C85-9087-4B9A-B9B9-B60DE98CB75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9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9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3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244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965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8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20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608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506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21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6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96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3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81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45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0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9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1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ECC793-6907-4DD7-A224-4DC58D27D4D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AC8D2CF-4DBB-4419-BD6A-1302C0DB2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8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nica.barnett@polk-fl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676400"/>
            <a:ext cx="6096000" cy="1894362"/>
          </a:xfrm>
        </p:spPr>
        <p:txBody>
          <a:bodyPr/>
          <a:lstStyle/>
          <a:p>
            <a:r>
              <a:rPr lang="en-US" sz="4400" dirty="0" smtClean="0"/>
              <a:t>BIENVENIDOS A LA </a:t>
            </a:r>
            <a:r>
              <a:rPr lang="en-US" dirty="0" smtClean="0"/>
              <a:t>CLASE DE ESPA</a:t>
            </a:r>
            <a:r>
              <a:rPr lang="es-ES" dirty="0" smtClean="0"/>
              <a:t>Ñ</a:t>
            </a:r>
            <a:r>
              <a:rPr lang="en-US" dirty="0" smtClean="0"/>
              <a:t>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0960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</a:t>
            </a:r>
            <a:r>
              <a:rPr lang="es-ES" dirty="0" smtClean="0"/>
              <a:t>ñora Barnett</a:t>
            </a:r>
          </a:p>
          <a:p>
            <a:endParaRPr lang="es-ES" dirty="0" smtClean="0"/>
          </a:p>
          <a:p>
            <a:r>
              <a:rPr lang="es-ES" dirty="0" smtClean="0">
                <a:hlinkClick r:id="rId2"/>
              </a:rPr>
              <a:t>monica.barnett@polk-fl.net</a:t>
            </a:r>
            <a:endParaRPr lang="es-ES" dirty="0" smtClean="0"/>
          </a:p>
          <a:p>
            <a:r>
              <a:rPr lang="es-ES" dirty="0" smtClean="0"/>
              <a:t>Barnettmspanish1.weebly.com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913463"/>
          </a:xfrm>
        </p:spPr>
        <p:txBody>
          <a:bodyPr/>
          <a:lstStyle/>
          <a:p>
            <a:r>
              <a:rPr lang="en-US" dirty="0" smtClean="0"/>
              <a:t>Study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Study notes and vocabulary often.</a:t>
            </a:r>
          </a:p>
          <a:p>
            <a:endParaRPr lang="en-US" dirty="0" smtClean="0"/>
          </a:p>
          <a:p>
            <a:r>
              <a:rPr lang="en-US" dirty="0" smtClean="0"/>
              <a:t>Speak Spanish as much as possible, even to yourself.</a:t>
            </a:r>
          </a:p>
          <a:p>
            <a:endParaRPr lang="en-US" dirty="0" smtClean="0"/>
          </a:p>
          <a:p>
            <a:r>
              <a:rPr lang="en-US" dirty="0" smtClean="0"/>
              <a:t>Explore opportunities to practice listening to Spanish.</a:t>
            </a:r>
          </a:p>
          <a:p>
            <a:endParaRPr lang="en-US" dirty="0" smtClean="0"/>
          </a:p>
          <a:p>
            <a:r>
              <a:rPr lang="en-US" dirty="0" smtClean="0"/>
              <a:t>Study with a friend, maybe even someone who is a native speaker.</a:t>
            </a:r>
          </a:p>
          <a:p>
            <a:endParaRPr lang="en-US" dirty="0" smtClean="0"/>
          </a:p>
          <a:p>
            <a:r>
              <a:rPr lang="en-US" dirty="0" smtClean="0"/>
              <a:t>Be patient.</a:t>
            </a:r>
          </a:p>
          <a:p>
            <a:endParaRPr lang="en-US" dirty="0" smtClean="0"/>
          </a:p>
          <a:p>
            <a:r>
              <a:rPr lang="en-US" dirty="0" smtClean="0"/>
              <a:t>Don’t expect to be perfect.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5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Quia.com</a:t>
            </a:r>
          </a:p>
          <a:p>
            <a:r>
              <a:rPr lang="en-US" dirty="0" smtClean="0"/>
              <a:t>Quizlet.com</a:t>
            </a:r>
          </a:p>
          <a:p>
            <a:r>
              <a:rPr lang="en-US" dirty="0" smtClean="0"/>
              <a:t>Studyspanish.com</a:t>
            </a:r>
          </a:p>
          <a:p>
            <a:r>
              <a:rPr lang="en-US" dirty="0" smtClean="0"/>
              <a:t>Duolingo</a:t>
            </a:r>
          </a:p>
          <a:p>
            <a:r>
              <a:rPr lang="en-US" dirty="0" err="1" smtClean="0"/>
              <a:t>Señor</a:t>
            </a:r>
            <a:r>
              <a:rPr lang="en-US" dirty="0" smtClean="0"/>
              <a:t> Jordan</a:t>
            </a:r>
          </a:p>
          <a:p>
            <a:r>
              <a:rPr lang="en-US" dirty="0" smtClean="0"/>
              <a:t>Kahoot</a:t>
            </a:r>
          </a:p>
          <a:p>
            <a:r>
              <a:rPr lang="en-US" smtClean="0"/>
              <a:t>SpanishDict.com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CLASSROOM RULES: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Each student is expected to…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Ask for permission to leave his/her seat, sharpen pencil, etc. in target language.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Raise his/her hand for comments or questions.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Come to class prepared.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attentive and treat self and others with respect.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on time for class.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Exhibit the characteristics of an IB learner.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b="1" dirty="0" smtClean="0"/>
              <a:t>School policy will be enforced when exhibiting unacceptable behavior.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467600" cy="5794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Materials Needed: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Composition 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Notebook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Plastic folder (3 prongs/2 pockets)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Sheet protectors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Pencils/pens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Book to read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Optional:</a:t>
            </a:r>
            <a:r>
              <a:rPr lang="en-US" dirty="0"/>
              <a:t> </a:t>
            </a:r>
            <a:r>
              <a:rPr lang="en-US" dirty="0" smtClean="0"/>
              <a:t>pencil sharpener</a:t>
            </a:r>
          </a:p>
        </p:txBody>
      </p:sp>
      <p:pic>
        <p:nvPicPr>
          <p:cNvPr id="3075" name="Picture 3" descr="C:\Documents and Settings\0043teacher\Local Settings\Temporary Internet Files\Content.IE5\78BURMIV\MC90044173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2055" y="3657600"/>
            <a:ext cx="2743200" cy="2209800"/>
          </a:xfrm>
          <a:prstGeom prst="rect">
            <a:avLst/>
          </a:prstGeom>
          <a:noFill/>
        </p:spPr>
      </p:pic>
      <p:pic>
        <p:nvPicPr>
          <p:cNvPr id="3076" name="Picture 4" descr="C:\Documents and Settings\0043teacher\Local Settings\Temporary Internet Files\Content.IE5\RPOKUJGJ\MC90043258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6774" y="4648200"/>
            <a:ext cx="1524000" cy="1524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519946"/>
            <a:ext cx="77724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Mrs. Barnett’s Spanish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20% Formatives: bellwork</a:t>
            </a:r>
            <a:r>
              <a:rPr lang="en-US" dirty="0"/>
              <a:t> </a:t>
            </a:r>
            <a:r>
              <a:rPr lang="en-US" dirty="0" smtClean="0"/>
              <a:t>and classwork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80% Summatives: reading, listening, speaking, writing and projects.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00" name="Picture 4" descr="C:\Documents and Settings\0043teacher\Local Settings\Temporary Internet Files\Content.IE5\RPOKUJGJ\MC9003596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667000"/>
            <a:ext cx="2282329" cy="2376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875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Spanish 1 REMIND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7467600" cy="281635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Remind@fg6b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0560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875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WEBSITE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7467600" cy="289255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barnettspanish1.weebly.com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0190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875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7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Grade REMIND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7467600" cy="281635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Remind@eak66e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5340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065863"/>
          </a:xfrm>
        </p:spPr>
        <p:txBody>
          <a:bodyPr/>
          <a:lstStyle/>
          <a:p>
            <a:r>
              <a:rPr lang="en-US" dirty="0" smtClean="0"/>
              <a:t>High </a:t>
            </a:r>
            <a:r>
              <a:rPr lang="en-US" dirty="0" smtClean="0"/>
              <a:t>School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1448268"/>
            <a:ext cx="8001000" cy="5334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2600" dirty="0" smtClean="0"/>
              <a:t>	</a:t>
            </a:r>
          </a:p>
          <a:p>
            <a:pPr algn="just"/>
            <a:endParaRPr lang="en-US" sz="2600" dirty="0"/>
          </a:p>
          <a:p>
            <a:pPr algn="just"/>
            <a:endParaRPr lang="en-US" sz="3500" dirty="0" smtClean="0"/>
          </a:p>
          <a:p>
            <a:pPr algn="just"/>
            <a:r>
              <a:rPr lang="en-US" sz="3500" dirty="0" smtClean="0"/>
              <a:t>A </a:t>
            </a:r>
            <a:r>
              <a:rPr lang="en-US" sz="3500" dirty="0" smtClean="0"/>
              <a:t>high school credit is awarded to students upon completion of this course.</a:t>
            </a:r>
          </a:p>
          <a:p>
            <a:pPr marL="0" indent="0" algn="just">
              <a:buNone/>
            </a:pPr>
            <a:r>
              <a:rPr lang="en-US" sz="3500" dirty="0" smtClean="0"/>
              <a:t> </a:t>
            </a:r>
          </a:p>
          <a:p>
            <a:pPr algn="just"/>
            <a:r>
              <a:rPr lang="en-US" sz="3500" dirty="0" smtClean="0"/>
              <a:t>All students enrolled in a credit-bearing course must abide by the stipulations of the Academic Acceleration Program Contract</a:t>
            </a:r>
          </a:p>
          <a:p>
            <a:pPr algn="just"/>
            <a:r>
              <a:rPr lang="en-US" sz="3500" dirty="0" smtClean="0"/>
              <a:t>For  students who remain in World Language 1 </a:t>
            </a:r>
            <a:r>
              <a:rPr lang="en-US" sz="3500" dirty="0" smtClean="0"/>
              <a:t>must maintain a 75% average.</a:t>
            </a:r>
            <a:endParaRPr lang="en-US" sz="3500" dirty="0" smtClean="0"/>
          </a:p>
          <a:p>
            <a:pPr algn="just"/>
            <a:endParaRPr lang="en-US" sz="2600" dirty="0" smtClean="0"/>
          </a:p>
          <a:p>
            <a:pPr marL="0" indent="0" algn="just">
              <a:buNone/>
            </a:pPr>
            <a:endParaRPr lang="en-US" sz="2600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 in the gradebook means the assignment can be made up</a:t>
            </a:r>
          </a:p>
          <a:p>
            <a:r>
              <a:rPr lang="en-US" dirty="0" smtClean="0"/>
              <a:t>No extra credit </a:t>
            </a:r>
          </a:p>
          <a:p>
            <a:r>
              <a:rPr lang="en-US" dirty="0" smtClean="0"/>
              <a:t>Schedule an appointment with office for a conference.</a:t>
            </a:r>
          </a:p>
          <a:p>
            <a:r>
              <a:rPr lang="en-US" dirty="0" smtClean="0"/>
              <a:t>Extra help is available  </a:t>
            </a:r>
          </a:p>
          <a:p>
            <a:r>
              <a:rPr lang="en-US" dirty="0" smtClean="0"/>
              <a:t>Daily classwork and homework are written in agenda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2444</TotalTime>
  <Words>250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Garamond</vt:lpstr>
      <vt:lpstr>Organic</vt:lpstr>
      <vt:lpstr>BIENVENIDOS A LA CLASE DE ESPAÑOL</vt:lpstr>
      <vt:lpstr>CLASSROOM RULES: </vt:lpstr>
      <vt:lpstr>Materials Needed:</vt:lpstr>
      <vt:lpstr>GRADED ASSIGNMENTS</vt:lpstr>
      <vt:lpstr>Spanish 1 REMIND</vt:lpstr>
      <vt:lpstr>WEBSITE</vt:lpstr>
      <vt:lpstr>7th Grade REMIND</vt:lpstr>
      <vt:lpstr>High School Credit</vt:lpstr>
      <vt:lpstr>Frequently asked questions</vt:lpstr>
      <vt:lpstr>Study tips</vt:lpstr>
      <vt:lpstr>Online Resources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A LA CLASE DE ESPAÑOL</dc:title>
  <dc:creator>0043teacher</dc:creator>
  <cp:lastModifiedBy>Barnett, Monica</cp:lastModifiedBy>
  <cp:revision>63</cp:revision>
  <cp:lastPrinted>2017-08-17T16:50:47Z</cp:lastPrinted>
  <dcterms:created xsi:type="dcterms:W3CDTF">2013-09-06T16:30:59Z</dcterms:created>
  <dcterms:modified xsi:type="dcterms:W3CDTF">2018-09-06T11:23:15Z</dcterms:modified>
</cp:coreProperties>
</file>