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9" r:id="rId4"/>
    <p:sldId id="281" r:id="rId5"/>
    <p:sldId id="258" r:id="rId6"/>
    <p:sldId id="282" r:id="rId7"/>
    <p:sldId id="283" r:id="rId8"/>
    <p:sldId id="262" r:id="rId9"/>
    <p:sldId id="263" r:id="rId10"/>
    <p:sldId id="277" r:id="rId11"/>
    <p:sldId id="285" r:id="rId12"/>
    <p:sldId id="284" r:id="rId1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876FA-886F-4AD4-9E16-DDBC0E02149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8291-F1C4-4463-B688-9E16C6BA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2B09B0D-A116-42C1-9E2D-9B7C2DB789FE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6BC2C85-9087-4B9A-B9B9-B60DE98CB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2C85-9087-4B9A-B9B9-B60DE98CB7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2C85-9087-4B9A-B9B9-B60DE98CB7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ECC793-6907-4DD7-A224-4DC58D27D4D0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C8D2CF-4DBB-4419-BD6A-1302C0DB2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barnett@polk-fl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monica.barnett@polk-fl,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676400"/>
            <a:ext cx="6172200" cy="1894362"/>
          </a:xfrm>
        </p:spPr>
        <p:txBody>
          <a:bodyPr/>
          <a:lstStyle/>
          <a:p>
            <a:r>
              <a:rPr lang="en-US" dirty="0" smtClean="0"/>
              <a:t>BIENVENIDOS A LA CLASE DE ESPA</a:t>
            </a:r>
            <a:r>
              <a:rPr lang="es-ES" dirty="0" smtClean="0"/>
              <a:t>Ñ</a:t>
            </a:r>
            <a:r>
              <a:rPr lang="en-US" dirty="0" smtClean="0"/>
              <a:t>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3860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</a:t>
            </a:r>
            <a:r>
              <a:rPr lang="es-ES" dirty="0" err="1" smtClean="0"/>
              <a:t>ñora</a:t>
            </a:r>
            <a:r>
              <a:rPr lang="es-ES" dirty="0" smtClean="0"/>
              <a:t> </a:t>
            </a:r>
            <a:r>
              <a:rPr lang="es-ES" dirty="0" err="1" smtClean="0"/>
              <a:t>Barnett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hlinkClick r:id="rId2"/>
              </a:rPr>
              <a:t>monica.barnett@polk-fl.net</a:t>
            </a:r>
            <a:endParaRPr lang="es-ES" dirty="0" smtClean="0"/>
          </a:p>
          <a:p>
            <a:r>
              <a:rPr lang="es-ES" dirty="0" smtClean="0"/>
              <a:t>Barnettmspanish1.weebly.com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Quia.com</a:t>
            </a:r>
            <a:endParaRPr lang="en-US" dirty="0"/>
          </a:p>
          <a:p>
            <a:r>
              <a:rPr lang="en-US" dirty="0"/>
              <a:t>Quizlet.com</a:t>
            </a:r>
          </a:p>
          <a:p>
            <a:r>
              <a:rPr lang="en-US" dirty="0"/>
              <a:t>Kahoot</a:t>
            </a:r>
          </a:p>
          <a:p>
            <a:r>
              <a:rPr lang="en-US" dirty="0" err="1" smtClean="0"/>
              <a:t>Quizziz</a:t>
            </a:r>
            <a:endParaRPr lang="en-US" dirty="0"/>
          </a:p>
          <a:p>
            <a:r>
              <a:rPr lang="en-US" dirty="0" smtClean="0"/>
              <a:t>Studyspanish.com</a:t>
            </a:r>
          </a:p>
          <a:p>
            <a:r>
              <a:rPr lang="en-US" dirty="0" smtClean="0"/>
              <a:t>Spanish123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>
              <a:buClr>
                <a:srgbClr val="FE8637"/>
              </a:buClr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0">
              <a:buClr>
                <a:srgbClr val="FE8637"/>
              </a:buClr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online resour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28610"/>
            <a:ext cx="3505200" cy="30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Lawton Chiles Middle Academy</a:t>
            </a:r>
          </a:p>
          <a:p>
            <a:r>
              <a:rPr lang="en-US" dirty="0"/>
              <a:t>Teacher: Sra. Barnett</a:t>
            </a:r>
          </a:p>
          <a:p>
            <a:r>
              <a:rPr lang="en-US" dirty="0"/>
              <a:t>Class: Español I  and 7</a:t>
            </a:r>
            <a:r>
              <a:rPr lang="en-US" baseline="30000" dirty="0"/>
              <a:t>th</a:t>
            </a:r>
            <a:r>
              <a:rPr lang="en-US" dirty="0"/>
              <a:t> grade Spanish</a:t>
            </a:r>
          </a:p>
          <a:p>
            <a:r>
              <a:rPr lang="en-US" dirty="0"/>
              <a:t>E-mail me at </a:t>
            </a:r>
            <a:r>
              <a:rPr lang="en-US" dirty="0" err="1">
                <a:hlinkClick r:id="rId2"/>
              </a:rPr>
              <a:t>monica.barnett@polk-fl,net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6" name="Picture 2" descr="Image result for spanish 1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813969" cy="28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grade: Remind@eak66e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grade: Remind @fgf6b</a:t>
            </a:r>
          </a:p>
        </p:txBody>
      </p:sp>
      <p:pic>
        <p:nvPicPr>
          <p:cNvPr id="3" name="Picture 2" descr="Image result for remin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36576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Behavior Expectations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Each student is expected to…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Ask for permission to leave his/her seat.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Raise his/her hand for comments or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Come to class prepared.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attentive and treat self and others with respect.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on time for class.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Not use electronic devices without permission.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Not wear earphones or headphones without permission.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Exhibit the characteristics of an IB learner.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b="1" dirty="0" smtClean="0"/>
              <a:t>School policy will be enforced when exhibiting unacceptable behavior.</a:t>
            </a:r>
            <a:endParaRPr lang="en-US" b="1" dirty="0"/>
          </a:p>
        </p:txBody>
      </p:sp>
      <p:pic>
        <p:nvPicPr>
          <p:cNvPr id="4" name="Picture 2" descr="Image result for classroom r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1943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-48875"/>
            <a:ext cx="7239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CELL PHONES, I-PHONES, CAMERAS, AND OTHER ELECTRONIC / WIRELESS DEVICES including Apple type Watches:</a:t>
            </a:r>
            <a:r>
              <a:rPr lang="en-US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Unless otherwise instructed by </a:t>
            </a:r>
            <a:r>
              <a:rPr lang="en-US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Mrs. Barnett, </a:t>
            </a:r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Cell Phones, Smart Phones (etc.) </a:t>
            </a:r>
            <a:r>
              <a:rPr lang="en-US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 not to be turned on or used in our </a:t>
            </a:r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classroom and should remain out of sight (in your book bag if you have one). 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Also, earbuds or headphones are not allowed to be worn or used at any time in the classroom. </a:t>
            </a:r>
            <a:endParaRPr lang="en-US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/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Note#1: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STUDENTS MUST RECEIVE PERMISSION FROM A TEACHER TO PHOTOGRAPH,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AUDIO-RECORD OR VIDEO-RECORD THAT TEACHER AT ANY TIME DURING SCHOOL.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Note#2: Students do not have permission to charge any electronic device in the classroom any time.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Note#3: If a student has an electronic device out during any assessment (test, quiz, etc.) grade = Zero.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620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During this year, students are expected to expand their knowledge of Spanish through three major blocks: </a:t>
            </a:r>
            <a:r>
              <a:rPr lang="en-US" b="1" dirty="0"/>
              <a:t>vocabulary</a:t>
            </a:r>
            <a:r>
              <a:rPr lang="en-US" dirty="0"/>
              <a:t>, the </a:t>
            </a:r>
            <a:r>
              <a:rPr lang="en-US" b="1" dirty="0"/>
              <a:t>grammar</a:t>
            </a:r>
            <a:r>
              <a:rPr lang="en-US" dirty="0"/>
              <a:t>, and </a:t>
            </a:r>
            <a:r>
              <a:rPr lang="en-US" b="1" dirty="0"/>
              <a:t>the practice of communication in the context of the “travels” to different Hispanic countries and the challenges.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Santillana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 I, the new adopted textbook provides students with diverse and meaningful activities that will allow them to communicate effectively in the target language. </a:t>
            </a:r>
          </a:p>
          <a:p>
            <a:r>
              <a:rPr lang="en-US" dirty="0"/>
              <a:t>The year will be based on following four pairs of enthusiasts of the Spanish language as they explore the Spanish-speaking world. </a:t>
            </a:r>
          </a:p>
          <a:p>
            <a:r>
              <a:rPr lang="en-US" dirty="0"/>
              <a:t>Level 1 has activities which aim to motivate the students and promote independent work. Florida’s history, population, and culture have a strong presence in these new textbook. </a:t>
            </a:r>
          </a:p>
          <a:p>
            <a:r>
              <a:rPr lang="en-US" dirty="0"/>
              <a:t>By the end of the year, it is expected that students will be better prepared to have real life conversations with Spanish-speaking members of their communities and also appreciate and respect their culture</a:t>
            </a:r>
          </a:p>
        </p:txBody>
      </p:sp>
      <p:pic>
        <p:nvPicPr>
          <p:cNvPr id="3074" name="Picture 2" descr="Image result for class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012"/>
            <a:ext cx="7162800" cy="15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5794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Materials Needed: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Composition 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Highlighters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Notebook paper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Plastic folder (3 prongs/2 pockets)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Sheet protectors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Pencils/pens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Book to read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Optional:</a:t>
            </a:r>
            <a:r>
              <a:rPr lang="en-US" dirty="0"/>
              <a:t> </a:t>
            </a:r>
            <a:r>
              <a:rPr lang="en-US" dirty="0" smtClean="0"/>
              <a:t>pencil sharpener</a:t>
            </a:r>
          </a:p>
        </p:txBody>
      </p:sp>
      <p:pic>
        <p:nvPicPr>
          <p:cNvPr id="3075" name="Picture 3" descr="C:\Documents and Settings\0043teacher\Local Settings\Temporary Internet Files\Content.IE5\78BURMIV\MC9004417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24400"/>
            <a:ext cx="2743200" cy="2209800"/>
          </a:xfrm>
          <a:prstGeom prst="rect">
            <a:avLst/>
          </a:prstGeom>
          <a:noFill/>
        </p:spPr>
      </p:pic>
      <p:pic>
        <p:nvPicPr>
          <p:cNvPr id="3076" name="Picture 4" descr="C:\Documents and Settings\0043teacher\Local Settings\Temporary Internet Files\Content.IE5\RPOKUJGJ\MC90043258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105400"/>
            <a:ext cx="1524000" cy="152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19946"/>
            <a:ext cx="7772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Mrs. Barnett’s Spanish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3248"/>
            <a:ext cx="7086600" cy="52547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600" dirty="0"/>
              <a:t>	</a:t>
            </a:r>
            <a:r>
              <a:rPr lang="en-US" sz="3500" dirty="0"/>
              <a:t>A high school credit is awarded to students upon completion of this course. </a:t>
            </a:r>
          </a:p>
          <a:p>
            <a:pPr algn="just"/>
            <a:r>
              <a:rPr lang="en-US" sz="3500" dirty="0"/>
              <a:t>	All students enrolled in a credit-bearing course must maintain a cumulative average of </a:t>
            </a:r>
            <a:r>
              <a:rPr lang="en-US" sz="3500" b="1" dirty="0"/>
              <a:t>75%</a:t>
            </a:r>
            <a:r>
              <a:rPr lang="en-US" sz="3500" dirty="0"/>
              <a:t> or higher.</a:t>
            </a:r>
          </a:p>
          <a:p>
            <a:pPr algn="just"/>
            <a:r>
              <a:rPr lang="en-US" sz="3500" dirty="0"/>
              <a:t>	 For students who remain in World Language 1, it is mandatory to take midterm and a final exam.</a:t>
            </a:r>
          </a:p>
          <a:p>
            <a:pPr algn="just"/>
            <a:endParaRPr lang="en-US" sz="3500" dirty="0"/>
          </a:p>
          <a:p>
            <a:pPr algn="just"/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>
              <a:buNone/>
            </a:pPr>
            <a:r>
              <a:rPr lang="en-US" dirty="0"/>
              <a:t>	</a:t>
            </a:r>
          </a:p>
        </p:txBody>
      </p:sp>
      <p:pic>
        <p:nvPicPr>
          <p:cNvPr id="2052" name="Picture 4" descr="Image result for high school cred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88205"/>
            <a:ext cx="2590800" cy="21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11652"/>
            <a:ext cx="7467600" cy="36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Z in the gradebook means the assignment can be made up</a:t>
            </a:r>
          </a:p>
          <a:p>
            <a:r>
              <a:rPr lang="en-US" dirty="0" smtClean="0"/>
              <a:t>No extra credit </a:t>
            </a:r>
          </a:p>
          <a:p>
            <a:r>
              <a:rPr lang="en-US" dirty="0" smtClean="0"/>
              <a:t>Schedule an appointment with office for a conference</a:t>
            </a:r>
          </a:p>
          <a:p>
            <a:r>
              <a:rPr lang="en-US" dirty="0" smtClean="0"/>
              <a:t>Extra help is available  </a:t>
            </a:r>
          </a:p>
          <a:p>
            <a:r>
              <a:rPr lang="en-US" dirty="0" smtClean="0"/>
              <a:t>Daily classwork and homework are written in agenda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Image result for extra help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900"/>
            <a:ext cx="170078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Study notes and vocabulary often.</a:t>
            </a:r>
          </a:p>
          <a:p>
            <a:endParaRPr lang="en-US" dirty="0" smtClean="0"/>
          </a:p>
          <a:p>
            <a:r>
              <a:rPr lang="en-US" dirty="0" smtClean="0"/>
              <a:t>Speak Spanish as much as possible, even to yourself.</a:t>
            </a:r>
          </a:p>
          <a:p>
            <a:endParaRPr lang="en-US" dirty="0" smtClean="0"/>
          </a:p>
          <a:p>
            <a:r>
              <a:rPr lang="en-US" dirty="0" smtClean="0"/>
              <a:t>Explore opportunities to practice listening to Spanish.</a:t>
            </a:r>
          </a:p>
          <a:p>
            <a:endParaRPr lang="en-US" dirty="0" smtClean="0"/>
          </a:p>
          <a:p>
            <a:r>
              <a:rPr lang="en-US" dirty="0" smtClean="0"/>
              <a:t>Study with a friend, maybe even someone who is a native speaker.</a:t>
            </a:r>
          </a:p>
          <a:p>
            <a:endParaRPr lang="en-US" dirty="0" smtClean="0"/>
          </a:p>
          <a:p>
            <a:r>
              <a:rPr lang="en-US" dirty="0" smtClean="0"/>
              <a:t>Be patient.</a:t>
            </a:r>
          </a:p>
          <a:p>
            <a:endParaRPr lang="en-US" dirty="0" smtClean="0"/>
          </a:p>
          <a:p>
            <a:r>
              <a:rPr lang="en-US" dirty="0" smtClean="0"/>
              <a:t>Don’t expect to be perfect.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Image result for study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510"/>
            <a:ext cx="2055055" cy="20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1893</TotalTime>
  <Words>562</Words>
  <Application>Microsoft Office PowerPoint</Application>
  <PresentationFormat>On-screen Show (4:3)</PresentationFormat>
  <Paragraphs>96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Century Schoolbook</vt:lpstr>
      <vt:lpstr>Times New Roman</vt:lpstr>
      <vt:lpstr>Wingdings</vt:lpstr>
      <vt:lpstr>Wingdings 2</vt:lpstr>
      <vt:lpstr>Oriel</vt:lpstr>
      <vt:lpstr>BIENVENIDOS A LA CLASE DE ESPAÑOL</vt:lpstr>
      <vt:lpstr>Behavior Expectations </vt:lpstr>
      <vt:lpstr>PowerPoint Presentation</vt:lpstr>
      <vt:lpstr>PowerPoint Presentation</vt:lpstr>
      <vt:lpstr>Materials Needed:</vt:lpstr>
      <vt:lpstr>High school credit</vt:lpstr>
      <vt:lpstr>PowerPoint Presentation</vt:lpstr>
      <vt:lpstr>Frequently asked questions</vt:lpstr>
      <vt:lpstr>Study tips</vt:lpstr>
      <vt:lpstr>Online Resources</vt:lpstr>
      <vt:lpstr>Contact Information</vt:lpstr>
      <vt:lpstr>PowerPoint Presentation</vt:lpstr>
    </vt:vector>
  </TitlesOfParts>
  <Company>PCSB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LA CLASE DE ESPAÑOL</dc:title>
  <dc:creator>0043teacher</dc:creator>
  <cp:lastModifiedBy>Barnett, Monica</cp:lastModifiedBy>
  <cp:revision>67</cp:revision>
  <cp:lastPrinted>2017-08-17T16:50:47Z</cp:lastPrinted>
  <dcterms:created xsi:type="dcterms:W3CDTF">2013-09-06T16:30:59Z</dcterms:created>
  <dcterms:modified xsi:type="dcterms:W3CDTF">2018-08-09T20:40:23Z</dcterms:modified>
</cp:coreProperties>
</file>